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68" r:id="rId3"/>
    <p:sldId id="341" r:id="rId4"/>
    <p:sldId id="369" r:id="rId5"/>
    <p:sldId id="344" r:id="rId6"/>
    <p:sldId id="367" r:id="rId7"/>
    <p:sldId id="371" r:id="rId8"/>
    <p:sldId id="372" r:id="rId9"/>
    <p:sldId id="374" r:id="rId10"/>
    <p:sldId id="373" r:id="rId11"/>
    <p:sldId id="375" r:id="rId12"/>
    <p:sldId id="376" r:id="rId13"/>
    <p:sldId id="378" r:id="rId14"/>
    <p:sldId id="377" r:id="rId15"/>
    <p:sldId id="379" r:id="rId16"/>
    <p:sldId id="265" r:id="rId17"/>
    <p:sldId id="345" r:id="rId18"/>
    <p:sldId id="267" r:id="rId19"/>
    <p:sldId id="270" r:id="rId20"/>
    <p:sldId id="271" r:id="rId21"/>
    <p:sldId id="272" r:id="rId22"/>
    <p:sldId id="273" r:id="rId23"/>
    <p:sldId id="346" r:id="rId24"/>
    <p:sldId id="347" r:id="rId25"/>
    <p:sldId id="294" r:id="rId26"/>
    <p:sldId id="296" r:id="rId27"/>
    <p:sldId id="353" r:id="rId28"/>
    <p:sldId id="274" r:id="rId29"/>
    <p:sldId id="354" r:id="rId30"/>
    <p:sldId id="348" r:id="rId31"/>
    <p:sldId id="349" r:id="rId32"/>
    <p:sldId id="351" r:id="rId33"/>
    <p:sldId id="352" r:id="rId34"/>
    <p:sldId id="323" r:id="rId35"/>
    <p:sldId id="380" r:id="rId36"/>
    <p:sldId id="276" r:id="rId37"/>
    <p:sldId id="356" r:id="rId38"/>
    <p:sldId id="278" r:id="rId39"/>
    <p:sldId id="279" r:id="rId40"/>
    <p:sldId id="277" r:id="rId41"/>
    <p:sldId id="357" r:id="rId42"/>
    <p:sldId id="286" r:id="rId43"/>
    <p:sldId id="291" r:id="rId44"/>
    <p:sldId id="358" r:id="rId45"/>
    <p:sldId id="292" r:id="rId46"/>
    <p:sldId id="381" r:id="rId47"/>
    <p:sldId id="361" r:id="rId48"/>
    <p:sldId id="362" r:id="rId49"/>
    <p:sldId id="365" r:id="rId50"/>
    <p:sldId id="363" r:id="rId51"/>
    <p:sldId id="364" r:id="rId52"/>
    <p:sldId id="366" r:id="rId53"/>
    <p:sldId id="340" r:id="rId54"/>
    <p:sldId id="264" r:id="rId55"/>
    <p:sldId id="331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7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T4 </a:t>
            </a:r>
            <a:endParaRPr lang="en-US" dirty="0" smtClean="0"/>
          </a:p>
          <a:p>
            <a:pPr>
              <a:defRPr/>
            </a:pPr>
            <a:r>
              <a:rPr lang="en-US" sz="1400" dirty="0" smtClean="0"/>
              <a:t>(</a:t>
            </a:r>
            <a:r>
              <a:rPr lang="en-US" sz="1400" dirty="0" err="1"/>
              <a:t>nmol</a:t>
            </a:r>
            <a:r>
              <a:rPr lang="en-US" sz="1400" dirty="0"/>
              <a:t>/L</a:t>
            </a:r>
            <a:r>
              <a:rPr lang="en-US" sz="1400" dirty="0" smtClean="0"/>
              <a:t>)</a:t>
            </a:r>
            <a:endParaRPr lang="en-US" sz="1400" dirty="0"/>
          </a:p>
        </c:rich>
      </c:tx>
      <c:layout>
        <c:manualLayout>
          <c:xMode val="edge"/>
          <c:yMode val="edge"/>
          <c:x val="1.0939620745202979E-3"/>
          <c:y val="1.952788143244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8937645101044321E-2"/>
          <c:y val="0.19894042022873248"/>
          <c:w val="0.87713434536827295"/>
          <c:h val="0.7076291742448258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T4 (nmol/L)2</c:v>
                </c:pt>
              </c:strCache>
            </c:strRef>
          </c:tx>
          <c:spPr>
            <a:ln w="19050" cap="rnd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Feuil1!$A$2:$A$6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31</c:v>
                </c:pt>
                <c:pt idx="3">
                  <c:v>34</c:v>
                </c:pt>
                <c:pt idx="4">
                  <c:v>63</c:v>
                </c:pt>
              </c:numCache>
            </c:numRef>
          </c:xVal>
          <c:yVal>
            <c:numRef>
              <c:f>Feuil1!$B$2:$B$6</c:f>
              <c:numCache>
                <c:formatCode>General</c:formatCode>
                <c:ptCount val="5"/>
                <c:pt idx="0">
                  <c:v>51.2</c:v>
                </c:pt>
                <c:pt idx="1">
                  <c:v>24.1</c:v>
                </c:pt>
                <c:pt idx="2">
                  <c:v>37.299999999999997</c:v>
                </c:pt>
                <c:pt idx="3">
                  <c:v>41.7</c:v>
                </c:pt>
                <c:pt idx="4">
                  <c:v>33.4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A1-4361-AB84-2FFB9BEDB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55520"/>
        <c:axId val="113575600"/>
      </c:scatterChart>
      <c:valAx>
        <c:axId val="372855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75600"/>
        <c:crosses val="autoZero"/>
        <c:crossBetween val="midCat"/>
      </c:valAx>
      <c:valAx>
        <c:axId val="1135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85552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06-4B22-B0DA-E18C7A5481B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A06-4B22-B0DA-E18C7A5481BF}"/>
              </c:ext>
            </c:extLst>
          </c:dPt>
          <c:cat>
            <c:strRef>
              <c:f>Feuil1!$A$2:$A$3</c:f>
              <c:strCache>
                <c:ptCount val="2"/>
                <c:pt idx="0">
                  <c:v>BARF diet</c:v>
                </c:pt>
                <c:pt idx="1">
                  <c:v>Muscle meat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183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6-4B22-B0DA-E18C7A548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261536"/>
        <c:axId val="300264864"/>
      </c:barChart>
      <c:catAx>
        <c:axId val="3002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0264864"/>
        <c:crosses val="autoZero"/>
        <c:auto val="1"/>
        <c:lblAlgn val="ctr"/>
        <c:lblOffset val="100"/>
        <c:noMultiLvlLbl val="0"/>
      </c:catAx>
      <c:valAx>
        <c:axId val="3002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02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T4 </a:t>
            </a:r>
            <a:endParaRPr lang="en-US" dirty="0" smtClean="0"/>
          </a:p>
          <a:p>
            <a:pPr>
              <a:defRPr/>
            </a:pPr>
            <a:r>
              <a:rPr lang="en-US" sz="1400" dirty="0" smtClean="0"/>
              <a:t>(</a:t>
            </a:r>
            <a:r>
              <a:rPr lang="en-US" sz="1400" dirty="0" err="1"/>
              <a:t>nmol</a:t>
            </a:r>
            <a:r>
              <a:rPr lang="en-US" sz="1400" dirty="0"/>
              <a:t>/L</a:t>
            </a:r>
            <a:r>
              <a:rPr lang="en-US" sz="1400" dirty="0" smtClean="0"/>
              <a:t>)</a:t>
            </a:r>
            <a:endParaRPr lang="en-US" sz="1400" dirty="0"/>
          </a:p>
        </c:rich>
      </c:tx>
      <c:layout>
        <c:manualLayout>
          <c:xMode val="edge"/>
          <c:yMode val="edge"/>
          <c:x val="1.0939620745202979E-3"/>
          <c:y val="1.952788143244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8937645101044321E-2"/>
          <c:y val="0.19894042022873248"/>
          <c:w val="0.87713434536827295"/>
          <c:h val="0.7076291742448258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T4 (nmol/L)2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Feuil1!$A$2:$A$6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31</c:v>
                </c:pt>
                <c:pt idx="3">
                  <c:v>34</c:v>
                </c:pt>
                <c:pt idx="4">
                  <c:v>63</c:v>
                </c:pt>
              </c:numCache>
            </c:numRef>
          </c:xVal>
          <c:yVal>
            <c:numRef>
              <c:f>Feuil1!$B$2:$B$6</c:f>
              <c:numCache>
                <c:formatCode>General</c:formatCode>
                <c:ptCount val="5"/>
                <c:pt idx="0">
                  <c:v>51.2</c:v>
                </c:pt>
                <c:pt idx="1">
                  <c:v>24.1</c:v>
                </c:pt>
                <c:pt idx="2">
                  <c:v>37.299999999999997</c:v>
                </c:pt>
                <c:pt idx="3">
                  <c:v>41.7</c:v>
                </c:pt>
                <c:pt idx="4">
                  <c:v>33.4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A1-4361-AB84-2FFB9BEDB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55520"/>
        <c:axId val="113575600"/>
      </c:scatterChart>
      <c:valAx>
        <c:axId val="372855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75600"/>
        <c:crosses val="autoZero"/>
        <c:crossBetween val="midCat"/>
      </c:valAx>
      <c:valAx>
        <c:axId val="1135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85552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80A-4599-B76C-5DC1C60C3D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80A-4599-B76C-5DC1C60C3D0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80A-4599-B76C-5DC1C60C3D09}"/>
              </c:ext>
            </c:extLst>
          </c:dPt>
          <c:cat>
            <c:strRef>
              <c:f>Feuil1!$A$2:$A$4</c:f>
              <c:strCache>
                <c:ptCount val="3"/>
                <c:pt idx="0">
                  <c:v>Normal weight</c:v>
                </c:pt>
                <c:pt idx="1">
                  <c:v>Overweight</c:v>
                </c:pt>
                <c:pt idx="2">
                  <c:v>Obese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6.5</c:v>
                </c:pt>
                <c:pt idx="1">
                  <c:v>3.5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0A-4599-B76C-5DC1C60C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93184"/>
        <c:axId val="305294720"/>
      </c:barChart>
      <c:catAx>
        <c:axId val="3052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05294720"/>
        <c:crosses val="autoZero"/>
        <c:auto val="1"/>
        <c:lblAlgn val="ctr"/>
        <c:lblOffset val="100"/>
        <c:noMultiLvlLbl val="0"/>
      </c:catAx>
      <c:valAx>
        <c:axId val="3052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9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591-4CED-8AB4-B56FFCA257C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591-4CED-8AB4-B56FFCA257C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591-4CED-8AB4-B56FFCA257C4}"/>
              </c:ext>
            </c:extLst>
          </c:dPt>
          <c:cat>
            <c:strRef>
              <c:f>Feuil1!$A$2:$A$4</c:f>
              <c:strCache>
                <c:ptCount val="3"/>
                <c:pt idx="0">
                  <c:v>Normal weight</c:v>
                </c:pt>
                <c:pt idx="1">
                  <c:v>Overweight</c:v>
                </c:pt>
                <c:pt idx="2">
                  <c:v>Obese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91-4CED-8AB4-B56FFCA25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32224"/>
        <c:axId val="305333760"/>
      </c:barChart>
      <c:catAx>
        <c:axId val="305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05333760"/>
        <c:crosses val="autoZero"/>
        <c:auto val="1"/>
        <c:lblAlgn val="ctr"/>
        <c:lblOffset val="100"/>
        <c:noMultiLvlLbl val="0"/>
      </c:catAx>
      <c:valAx>
        <c:axId val="3053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3367540546541E-2"/>
          <c:y val="5.5356538772849885E-2"/>
          <c:w val="0.89898829153402715"/>
          <c:h val="0.78131839910451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39-4EAE-8704-4F47C730B4E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39-4EAE-8704-4F47C730B4EC}"/>
              </c:ext>
            </c:extLst>
          </c:dPt>
          <c:cat>
            <c:strRef>
              <c:f>Feuil1!$A$2:$A$3</c:f>
              <c:strCache>
                <c:ptCount val="2"/>
                <c:pt idx="0">
                  <c:v>Catégorie 1</c:v>
                </c:pt>
                <c:pt idx="1">
                  <c:v>Catégorie 2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9-4EAE-8704-4F47C730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13056"/>
        <c:axId val="342525104"/>
      </c:barChart>
      <c:catAx>
        <c:axId val="19081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525104"/>
        <c:crosses val="autoZero"/>
        <c:auto val="1"/>
        <c:lblAlgn val="ctr"/>
        <c:lblOffset val="100"/>
        <c:noMultiLvlLbl val="0"/>
      </c:catAx>
      <c:valAx>
        <c:axId val="34252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81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3367540546541E-2"/>
          <c:y val="5.5356538772849885E-2"/>
          <c:w val="0.89898829153402715"/>
          <c:h val="0.78131839910451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7-48CE-AA06-4D0FFE1DDAB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7-48CE-AA06-4D0FFE1DDAB5}"/>
              </c:ext>
            </c:extLst>
          </c:dPt>
          <c:cat>
            <c:strRef>
              <c:f>Feuil1!$A$2:$A$3</c:f>
              <c:strCache>
                <c:ptCount val="2"/>
                <c:pt idx="0">
                  <c:v>Catégorie 1</c:v>
                </c:pt>
                <c:pt idx="1">
                  <c:v>Catégorie 2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9.6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7-48CE-AA06-4D0FFE1D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13056"/>
        <c:axId val="342525104"/>
      </c:barChart>
      <c:catAx>
        <c:axId val="19081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525104"/>
        <c:crosses val="autoZero"/>
        <c:auto val="1"/>
        <c:lblAlgn val="ctr"/>
        <c:lblOffset val="100"/>
        <c:noMultiLvlLbl val="0"/>
      </c:catAx>
      <c:valAx>
        <c:axId val="34252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81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36172-29D4-485C-9BC7-F16A945E0CF4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EBBF-69B3-489A-BF95-4243B2AEC6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7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EBBF-69B3-489A-BF95-4243B2AEC6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3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 all the data </a:t>
            </a:r>
            <a:r>
              <a:rPr lang="fr-FR" dirty="0" err="1" smtClean="0"/>
              <a:t>underline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necessity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body condition score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mating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healthy</a:t>
            </a:r>
            <a:r>
              <a:rPr lang="fr-FR" baseline="0" dirty="0" smtClean="0"/>
              <a:t> dogs in a good body condition score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breeding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49E51-6B49-4945-9D8A-7D6A439E0884}" type="slidenum">
              <a:rPr lang="en-GB"/>
              <a:pPr/>
              <a:t>30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focus on </a:t>
            </a:r>
            <a:r>
              <a:rPr lang="fr-FR" dirty="0" err="1"/>
              <a:t>dog’s</a:t>
            </a:r>
            <a:r>
              <a:rPr lang="fr-FR" dirty="0"/>
              <a:t> gestation,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demonstrate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gestation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divided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2 </a:t>
            </a:r>
            <a:r>
              <a:rPr lang="fr-FR" dirty="0" err="1"/>
              <a:t>pahes</a:t>
            </a:r>
            <a:r>
              <a:rPr lang="fr-FR" dirty="0"/>
              <a:t>:</a:t>
            </a:r>
          </a:p>
          <a:p>
            <a:pPr>
              <a:buFontTx/>
              <a:buChar char="-"/>
            </a:pPr>
            <a:r>
              <a:rPr lang="fr-FR" dirty="0"/>
              <a:t>The first phase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</a:t>
            </a:r>
            <a:r>
              <a:rPr lang="fr-FR" dirty="0" err="1"/>
              <a:t>embryo</a:t>
            </a:r>
            <a:r>
              <a:rPr lang="fr-FR" dirty="0"/>
              <a:t> stage.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1st part of gestation (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fecondation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35 </a:t>
            </a:r>
            <a:r>
              <a:rPr lang="fr-FR" dirty="0" err="1"/>
              <a:t>days</a:t>
            </a:r>
            <a:r>
              <a:rPr lang="fr-FR" dirty="0"/>
              <a:t> of </a:t>
            </a:r>
            <a:r>
              <a:rPr lang="fr-FR" dirty="0" err="1"/>
              <a:t>pregnancy</a:t>
            </a:r>
            <a:r>
              <a:rPr lang="fr-FR" dirty="0"/>
              <a:t>), the </a:t>
            </a:r>
            <a:r>
              <a:rPr lang="fr-FR" dirty="0" err="1"/>
              <a:t>organs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appear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a qualitative stage. It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35 </a:t>
            </a:r>
            <a:r>
              <a:rPr lang="fr-FR" dirty="0" err="1"/>
              <a:t>days</a:t>
            </a:r>
            <a:r>
              <a:rPr lang="fr-FR" dirty="0"/>
              <a:t> of gestation, the </a:t>
            </a:r>
            <a:r>
              <a:rPr lang="fr-FR" dirty="0" err="1"/>
              <a:t>embryo</a:t>
            </a:r>
            <a:r>
              <a:rPr lang="fr-FR" dirty="0"/>
              <a:t> has all the main </a:t>
            </a:r>
            <a:r>
              <a:rPr lang="fr-FR" dirty="0" err="1"/>
              <a:t>organs</a:t>
            </a:r>
            <a:r>
              <a:rPr lang="fr-FR" dirty="0"/>
              <a:t> (</a:t>
            </a:r>
            <a:r>
              <a:rPr lang="fr-FR" dirty="0" err="1"/>
              <a:t>liver</a:t>
            </a:r>
            <a:r>
              <a:rPr lang="fr-FR" dirty="0"/>
              <a:t>, </a:t>
            </a:r>
            <a:r>
              <a:rPr lang="fr-FR" dirty="0" err="1"/>
              <a:t>heart</a:t>
            </a:r>
            <a:r>
              <a:rPr lang="fr-FR" dirty="0"/>
              <a:t>, </a:t>
            </a:r>
            <a:r>
              <a:rPr lang="fr-FR" dirty="0" err="1"/>
              <a:t>lungs</a:t>
            </a:r>
            <a:r>
              <a:rPr lang="fr-FR" dirty="0"/>
              <a:t>…)</a:t>
            </a:r>
          </a:p>
          <a:p>
            <a:pPr>
              <a:buFontTx/>
              <a:buChar char="-"/>
            </a:pPr>
            <a:r>
              <a:rPr lang="fr-FR" dirty="0"/>
              <a:t>The second phase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fœtus stage.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part (</a:t>
            </a:r>
            <a:r>
              <a:rPr lang="fr-FR" dirty="0" err="1"/>
              <a:t>from</a:t>
            </a:r>
            <a:r>
              <a:rPr lang="fr-FR" dirty="0"/>
              <a:t> 35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),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a quantitative </a:t>
            </a:r>
            <a:r>
              <a:rPr lang="fr-FR" dirty="0" err="1"/>
              <a:t>growth</a:t>
            </a:r>
            <a:r>
              <a:rPr lang="fr-FR" dirty="0"/>
              <a:t>. It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fœtus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growing</a:t>
            </a:r>
            <a:r>
              <a:rPr lang="fr-FR" dirty="0"/>
              <a:t> in size and in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embryologic</a:t>
            </a:r>
            <a:r>
              <a:rPr lang="fr-FR" dirty="0"/>
              <a:t> phase.</a:t>
            </a:r>
          </a:p>
          <a:p>
            <a:endParaRPr lang="fr-FR" dirty="0"/>
          </a:p>
          <a:p>
            <a:r>
              <a:rPr lang="fr-FR" dirty="0"/>
              <a:t>So in 2 monts, </a:t>
            </a:r>
            <a:r>
              <a:rPr lang="fr-FR" dirty="0" err="1"/>
              <a:t>we</a:t>
            </a:r>
            <a:r>
              <a:rPr lang="fr-FR" dirty="0"/>
              <a:t> came </a:t>
            </a:r>
            <a:r>
              <a:rPr lang="fr-FR" dirty="0" err="1"/>
              <a:t>from</a:t>
            </a:r>
            <a:r>
              <a:rPr lang="fr-FR" dirty="0"/>
              <a:t> one </a:t>
            </a:r>
            <a:r>
              <a:rPr lang="fr-FR" dirty="0" err="1"/>
              <a:t>cell</a:t>
            </a:r>
            <a:r>
              <a:rPr lang="fr-FR" dirty="0"/>
              <a:t> (fusion of 1 </a:t>
            </a:r>
            <a:r>
              <a:rPr lang="fr-FR" dirty="0" err="1"/>
              <a:t>spermatozoa</a:t>
            </a:r>
            <a:r>
              <a:rPr lang="fr-FR" dirty="0"/>
              <a:t> &amp; 1 </a:t>
            </a:r>
            <a:r>
              <a:rPr lang="fr-FR" dirty="0" err="1"/>
              <a:t>ovum</a:t>
            </a:r>
            <a:r>
              <a:rPr lang="fr-FR" dirty="0"/>
              <a:t>) to a </a:t>
            </a:r>
            <a:r>
              <a:rPr lang="fr-FR" dirty="0" err="1"/>
              <a:t>puppy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survive in </a:t>
            </a:r>
            <a:r>
              <a:rPr lang="fr-FR" dirty="0" err="1"/>
              <a:t>its</a:t>
            </a:r>
            <a:r>
              <a:rPr lang="fr-FR" dirty="0"/>
              <a:t> new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585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1AD20-0C40-4A4D-88B8-D58AE356C335}" type="slidenum">
              <a:rPr lang="en-GB"/>
              <a:pPr/>
              <a:t>31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Consequently</a:t>
            </a:r>
            <a:r>
              <a:rPr lang="fr-FR" dirty="0"/>
              <a:t>, the </a:t>
            </a:r>
            <a:r>
              <a:rPr lang="fr-FR" dirty="0" err="1"/>
              <a:t>energetic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are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6th </a:t>
            </a:r>
            <a:r>
              <a:rPr lang="fr-FR" dirty="0" err="1"/>
              <a:t>week</a:t>
            </a:r>
            <a:r>
              <a:rPr lang="fr-FR" dirty="0"/>
              <a:t> of gestation by 10% And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. It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energetic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of the </a:t>
            </a:r>
            <a:r>
              <a:rPr lang="fr-FR" dirty="0" err="1"/>
              <a:t>mother</a:t>
            </a:r>
            <a:r>
              <a:rPr lang="fr-FR" dirty="0"/>
              <a:t> are </a:t>
            </a:r>
            <a:r>
              <a:rPr lang="fr-FR" dirty="0" err="1"/>
              <a:t>increasing</a:t>
            </a:r>
            <a:r>
              <a:rPr lang="fr-FR" dirty="0"/>
              <a:t> by 10%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week</a:t>
            </a:r>
            <a:r>
              <a:rPr lang="fr-FR" dirty="0"/>
              <a:t> (110; 120; 130; 140% of maintenance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/>
              <a:t>NB : </a:t>
            </a:r>
            <a:r>
              <a:rPr lang="fr-FR" dirty="0" err="1"/>
              <a:t>just</a:t>
            </a:r>
            <a:r>
              <a:rPr lang="fr-FR" dirty="0"/>
              <a:t> look </a:t>
            </a:r>
            <a:r>
              <a:rPr lang="fr-FR" dirty="0" err="1"/>
              <a:t>after</a:t>
            </a:r>
            <a:r>
              <a:rPr lang="fr-FR" dirty="0"/>
              <a:t> single </a:t>
            </a:r>
            <a:r>
              <a:rPr lang="fr-FR" dirty="0" err="1"/>
              <a:t>puppy</a:t>
            </a:r>
            <a:r>
              <a:rPr lang="fr-FR" dirty="0"/>
              <a:t> </a:t>
            </a:r>
            <a:r>
              <a:rPr lang="fr-FR" dirty="0" err="1"/>
              <a:t>litter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adise</a:t>
            </a:r>
            <a:r>
              <a:rPr lang="fr-FR" dirty="0"/>
              <a:t> to </a:t>
            </a:r>
            <a:r>
              <a:rPr lang="fr-FR" dirty="0" err="1"/>
              <a:t>start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energetic</a:t>
            </a:r>
            <a:r>
              <a:rPr lang="fr-FR" dirty="0"/>
              <a:t> </a:t>
            </a:r>
            <a:r>
              <a:rPr lang="fr-FR" dirty="0" err="1"/>
              <a:t>intake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time but to stop </a:t>
            </a:r>
            <a:r>
              <a:rPr lang="fr-FR" dirty="0" err="1"/>
              <a:t>at</a:t>
            </a:r>
            <a:r>
              <a:rPr lang="fr-FR" dirty="0"/>
              <a:t> 110 or 120%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.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overweight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have </a:t>
            </a:r>
            <a:r>
              <a:rPr lang="fr-FR" dirty="0" err="1"/>
              <a:t>severe</a:t>
            </a:r>
            <a:r>
              <a:rPr lang="fr-FR" dirty="0"/>
              <a:t> </a:t>
            </a:r>
            <a:r>
              <a:rPr lang="fr-FR" dirty="0" err="1"/>
              <a:t>consequences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gestation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diabetes</a:t>
            </a:r>
            <a:r>
              <a:rPr lang="fr-FR" dirty="0"/>
              <a:t>, or C-section…</a:t>
            </a:r>
          </a:p>
        </p:txBody>
      </p:sp>
    </p:spTree>
    <p:extLst>
      <p:ext uri="{BB962C8B-B14F-4D97-AF65-F5344CB8AC3E}">
        <p14:creationId xmlns:p14="http://schemas.microsoft.com/office/powerpoint/2010/main" val="428692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4E493-24EE-4717-B93B-26C6259DFA32}" type="slidenum">
              <a:rPr lang="en-GB"/>
              <a:pPr/>
              <a:t>32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When energetic needs are increasing, the food intake capacity is decreasing due to:</a:t>
            </a:r>
          </a:p>
          <a:p>
            <a:pPr>
              <a:buFontTx/>
              <a:buChar char="-"/>
            </a:pPr>
            <a:r>
              <a:rPr lang="fr-FR"/>
              <a:t>The size increase of the uterus: it compresses the stomach and the bitch can eat a lot of food:</a:t>
            </a:r>
          </a:p>
          <a:p>
            <a:pPr>
              <a:buFontTx/>
              <a:buChar char="-"/>
            </a:pPr>
            <a:r>
              <a:rPr lang="fr-FR"/>
              <a:t>Behavioural changing: the bitch is preparing the nest and sometimes its appetite is decreasing.</a:t>
            </a:r>
          </a:p>
        </p:txBody>
      </p:sp>
    </p:spTree>
    <p:extLst>
      <p:ext uri="{BB962C8B-B14F-4D97-AF65-F5344CB8AC3E}">
        <p14:creationId xmlns:p14="http://schemas.microsoft.com/office/powerpoint/2010/main" val="107109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B388D62-825A-4D97-9129-3E65DADEEEFA}" type="slidenum">
              <a:rPr lang="en-GB" sz="1200" smtClean="0"/>
              <a:pPr eaLnBrk="1" hangingPunct="1"/>
              <a:t>33</a:t>
            </a:fld>
            <a:endParaRPr lang="en-GB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To sum up, high energy needs is a common nutritional need of all those dogs for different reasons:</a:t>
            </a:r>
          </a:p>
          <a:p>
            <a:pPr eaLnBrk="1" hangingPunct="1">
              <a:buFontTx/>
              <a:buChar char="-"/>
            </a:pPr>
            <a:r>
              <a:rPr lang="fr-FR" smtClean="0"/>
              <a:t>For the gestating mother: because of the fœtal growth &amp; because of the decrease of the ingestion capacity;</a:t>
            </a:r>
          </a:p>
          <a:p>
            <a:pPr eaLnBrk="1" hangingPunct="1">
              <a:buFontTx/>
              <a:buChar char="-"/>
            </a:pPr>
            <a:r>
              <a:rPr lang="fr-FR" smtClean="0"/>
              <a:t>For the gestating bitch: because of extreme energy needs (the same than a sporting dog that is running 60 km a day);</a:t>
            </a:r>
          </a:p>
          <a:p>
            <a:pPr eaLnBrk="1" hangingPunct="1">
              <a:buFontTx/>
              <a:buChar char="-"/>
            </a:pPr>
            <a:r>
              <a:rPr lang="fr-FR" smtClean="0"/>
              <a:t>For weaning puppies because they are in the energetic gap: their energy needs are increasing and on the same time, the lactation is decreasing.</a:t>
            </a:r>
          </a:p>
        </p:txBody>
      </p:sp>
    </p:spTree>
    <p:extLst>
      <p:ext uri="{BB962C8B-B14F-4D97-AF65-F5344CB8AC3E}">
        <p14:creationId xmlns:p14="http://schemas.microsoft.com/office/powerpoint/2010/main" val="318047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1FAF2E-4851-4558-B5C6-34E4F315A044}" type="slidenum">
              <a:rPr lang="fr-FR" smtClean="0"/>
              <a:pPr eaLnBrk="1" hangingPunct="1"/>
              <a:t>34</a:t>
            </a:fld>
            <a:endParaRPr lang="fr-FR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increase of weight during gestation occurs almost at the end of gestation.</a:t>
            </a:r>
          </a:p>
          <a:p>
            <a:r>
              <a:rPr lang="en-US" smtClean="0"/>
              <a:t>The Total Gain (difference between the weight just BEFORE delivery and the weight at the beginning of heats) has to be checked.</a:t>
            </a:r>
          </a:p>
          <a:p>
            <a:r>
              <a:rPr lang="en-US" smtClean="0"/>
              <a:t>As the Net Gain (difference between the weight just AFTER delivery and the weight at the beginning of heats)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57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Cleft palate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is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an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arrested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development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of the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upper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lip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and future nasal and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maxillary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buds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that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should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normally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ends on the 33</a:t>
            </a:r>
            <a:r>
              <a:rPr lang="fr-FR" altLang="fr-FR" baseline="30000" dirty="0" smtClean="0">
                <a:latin typeface="Tahoma" pitchFamily="34" charset="0"/>
                <a:sym typeface="Wingdings" pitchFamily="2" charset="2"/>
              </a:rPr>
              <a:t>rd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Tahoma" pitchFamily="34" charset="0"/>
                <a:sym typeface="Wingdings" pitchFamily="2" charset="2"/>
              </a:rPr>
              <a:t>day</a:t>
            </a:r>
            <a:r>
              <a:rPr lang="fr-FR" altLang="fr-FR" dirty="0" smtClean="0">
                <a:latin typeface="Tahoma" pitchFamily="34" charset="0"/>
                <a:sym typeface="Wingdings" pitchFamily="2" charset="2"/>
              </a:rPr>
              <a:t> of gestation in dogs</a:t>
            </a:r>
          </a:p>
          <a:p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C5C5A2-7831-440B-8A47-22B4F7FFEC7C}" type="slidenum">
              <a:rPr lang="fr-FR" altLang="fr-FR" sz="1200">
                <a:solidFill>
                  <a:prstClr val="black"/>
                </a:solidFill>
              </a:rPr>
              <a:pPr/>
              <a:t>36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98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disease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affected</a:t>
            </a:r>
            <a:r>
              <a:rPr lang="fr-FR" baseline="0" dirty="0" smtClean="0"/>
              <a:t> all breeds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15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But </a:t>
            </a:r>
            <a:r>
              <a:rPr lang="fr-FR" dirty="0" err="1" smtClean="0"/>
              <a:t>brachycephalic</a:t>
            </a:r>
            <a:r>
              <a:rPr lang="fr-FR" dirty="0" smtClean="0"/>
              <a:t> breeds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predisposed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7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Puppies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cleft palate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tube </a:t>
            </a:r>
            <a:r>
              <a:rPr lang="fr-FR" baseline="0" dirty="0" err="1" smtClean="0"/>
              <a:t>feeding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2 </a:t>
            </a:r>
            <a:r>
              <a:rPr lang="fr-FR" baseline="0" dirty="0" err="1" smtClean="0"/>
              <a:t>months</a:t>
            </a:r>
            <a:r>
              <a:rPr lang="fr-FR" baseline="0" dirty="0" smtClean="0"/>
              <a:t> of age. At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age a </a:t>
            </a:r>
            <a:r>
              <a:rPr lang="fr-FR" baseline="0" dirty="0" err="1" smtClean="0"/>
              <a:t>surgery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beformed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vet</a:t>
            </a:r>
            <a:r>
              <a:rPr lang="fr-FR" baseline="0" dirty="0" smtClean="0"/>
              <a:t> in not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severe</a:t>
            </a:r>
            <a:r>
              <a:rPr lang="fr-FR" baseline="0" dirty="0" smtClean="0"/>
              <a:t> cases.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Today</a:t>
            </a:r>
            <a:r>
              <a:rPr lang="fr-FR" dirty="0" smtClean="0"/>
              <a:t> the body condition score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evaluated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baseline="0" dirty="0" smtClean="0"/>
              <a:t> a 9 points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.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4 or 5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an optimal body score. On the </a:t>
            </a:r>
            <a:r>
              <a:rPr lang="fr-FR" baseline="0" dirty="0" err="1" smtClean="0"/>
              <a:t>contrary</a:t>
            </a:r>
            <a:r>
              <a:rPr lang="fr-FR" baseline="0" dirty="0" smtClean="0"/>
              <a:t>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of 1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cachectic</a:t>
            </a:r>
            <a:r>
              <a:rPr lang="fr-FR" baseline="0" dirty="0" smtClean="0"/>
              <a:t> (no more fat) and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of 9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obese.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6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medecin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supplementation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risk</a:t>
            </a:r>
            <a:r>
              <a:rPr lang="fr-FR" baseline="0" dirty="0" smtClean="0"/>
              <a:t> of cleft palate.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74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percentage of deficiency observed in this study is confirmed by a recent publication. On this huge study with more than 9000 dogs, it was shown that 14% of dogs presented a low level in blood </a:t>
            </a:r>
            <a:r>
              <a:rPr lang="en-US" baseline="0" dirty="0" err="1" smtClean="0"/>
              <a:t>folate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espacially</a:t>
            </a:r>
            <a:r>
              <a:rPr lang="en-US" baseline="0" dirty="0" smtClean="0"/>
              <a:t> boxer and retriever.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0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In</a:t>
            </a:r>
            <a:r>
              <a:rPr lang="fr-FR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Boston terrier, </a:t>
            </a:r>
            <a:r>
              <a:rPr lang="fr-FR" baseline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s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upplementation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with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folic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acid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(0,5 mg/kg/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day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)</a:t>
            </a:r>
            <a:r>
              <a:rPr lang="fr-FR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during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embryogenesis</a:t>
            </a:r>
            <a:r>
              <a:rPr lang="fr-FR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r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educes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the incidence of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cleft palate</a:t>
            </a:r>
            <a:r>
              <a:rPr lang="fr-FR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from</a:t>
            </a:r>
            <a:r>
              <a:rPr lang="fr-FR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sym typeface="Wingdings" pitchFamily="2" charset="2"/>
              </a:rPr>
              <a:t> 17.6 % to 4.2 %.  </a:t>
            </a:r>
            <a:endParaRPr lang="fr-FR" altLang="fr-FR" dirty="0" smtClean="0">
              <a:latin typeface="Arial" pitchFamily="34" charset="0"/>
            </a:endParaRPr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27B0E5-77BE-4199-A413-17E234B709DB}" type="slidenum">
              <a:rPr lang="fr-FR" altLang="fr-FR" sz="1200">
                <a:solidFill>
                  <a:prstClr val="black"/>
                </a:solidFill>
              </a:rPr>
              <a:pPr/>
              <a:t>43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1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</a:rPr>
              <a:t>Folic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acid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helps</a:t>
            </a:r>
            <a:r>
              <a:rPr lang="fr-FR" altLang="fr-FR" baseline="0" dirty="0" smtClean="0">
                <a:latin typeface="Arial" pitchFamily="34" charset="0"/>
              </a:rPr>
              <a:t> in the </a:t>
            </a:r>
            <a:r>
              <a:rPr lang="fr-FR" altLang="fr-FR" baseline="0" dirty="0" err="1" smtClean="0">
                <a:latin typeface="Arial" pitchFamily="34" charset="0"/>
              </a:rPr>
              <a:t>prevention</a:t>
            </a:r>
            <a:r>
              <a:rPr lang="fr-FR" altLang="fr-FR" baseline="0" dirty="0" smtClean="0">
                <a:latin typeface="Arial" pitchFamily="34" charset="0"/>
              </a:rPr>
              <a:t> of cleft palate in case of </a:t>
            </a:r>
            <a:r>
              <a:rPr lang="fr-FR" altLang="fr-FR" baseline="0" dirty="0" err="1" smtClean="0">
                <a:latin typeface="Arial" pitchFamily="34" charset="0"/>
              </a:rPr>
              <a:t>folic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acid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deficiency</a:t>
            </a:r>
            <a:r>
              <a:rPr lang="fr-FR" altLang="fr-FR" baseline="0" dirty="0" smtClean="0">
                <a:latin typeface="Arial" pitchFamily="34" charset="0"/>
              </a:rPr>
              <a:t>. </a:t>
            </a:r>
            <a:r>
              <a:rPr lang="fr-FR" altLang="fr-FR" baseline="0" dirty="0" err="1" smtClean="0">
                <a:latin typeface="Arial" pitchFamily="34" charset="0"/>
              </a:rPr>
              <a:t>However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some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drugs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can</a:t>
            </a:r>
            <a:r>
              <a:rPr lang="fr-FR" altLang="fr-FR" baseline="0" dirty="0" smtClean="0">
                <a:latin typeface="Arial" pitchFamily="34" charset="0"/>
              </a:rPr>
              <a:t> have </a:t>
            </a:r>
            <a:r>
              <a:rPr lang="fr-FR" altLang="fr-FR" baseline="0" dirty="0" err="1" smtClean="0">
                <a:latin typeface="Arial" pitchFamily="34" charset="0"/>
              </a:rPr>
              <a:t>some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teratogenic</a:t>
            </a:r>
            <a:r>
              <a:rPr lang="fr-FR" altLang="fr-FR" baseline="0" dirty="0" smtClean="0">
                <a:latin typeface="Arial" pitchFamily="34" charset="0"/>
              </a:rPr>
              <a:t> effects. </a:t>
            </a:r>
            <a:r>
              <a:rPr lang="fr-FR" altLang="fr-FR" baseline="0" dirty="0" err="1" smtClean="0">
                <a:latin typeface="Arial" pitchFamily="34" charset="0"/>
              </a:rPr>
              <a:t>That’s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why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vets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need</a:t>
            </a:r>
            <a:r>
              <a:rPr lang="fr-FR" altLang="fr-FR" baseline="0" dirty="0" smtClean="0">
                <a:latin typeface="Arial" pitchFamily="34" charset="0"/>
              </a:rPr>
              <a:t> to </a:t>
            </a:r>
            <a:r>
              <a:rPr lang="fr-FR" altLang="fr-FR" baseline="0" dirty="0" err="1" smtClean="0">
                <a:latin typeface="Arial" pitchFamily="34" charset="0"/>
              </a:rPr>
              <a:t>be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aware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that</a:t>
            </a:r>
            <a:r>
              <a:rPr lang="fr-FR" altLang="fr-FR" baseline="0" dirty="0" smtClean="0">
                <a:latin typeface="Arial" pitchFamily="34" charset="0"/>
              </a:rPr>
              <a:t> the </a:t>
            </a:r>
            <a:r>
              <a:rPr lang="fr-FR" altLang="fr-FR" baseline="0" dirty="0" err="1" smtClean="0">
                <a:latin typeface="Arial" pitchFamily="34" charset="0"/>
              </a:rPr>
              <a:t>bitch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is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pregnant</a:t>
            </a:r>
            <a:r>
              <a:rPr lang="fr-FR" altLang="fr-FR" baseline="0" dirty="0" smtClean="0">
                <a:latin typeface="Arial" pitchFamily="34" charset="0"/>
              </a:rPr>
              <a:t>. There </a:t>
            </a:r>
            <a:r>
              <a:rPr lang="fr-FR" altLang="fr-FR" baseline="0" dirty="0" err="1" smtClean="0">
                <a:latin typeface="Arial" pitchFamily="34" charset="0"/>
              </a:rPr>
              <a:t>is</a:t>
            </a:r>
            <a:r>
              <a:rPr lang="fr-FR" altLang="fr-FR" baseline="0" dirty="0" smtClean="0">
                <a:latin typeface="Arial" pitchFamily="34" charset="0"/>
              </a:rPr>
              <a:t> </a:t>
            </a:r>
            <a:r>
              <a:rPr lang="fr-FR" altLang="fr-FR" baseline="0" dirty="0" err="1" smtClean="0">
                <a:latin typeface="Arial" pitchFamily="34" charset="0"/>
              </a:rPr>
              <a:t>also</a:t>
            </a:r>
            <a:r>
              <a:rPr lang="fr-FR" altLang="fr-FR" baseline="0" dirty="0" smtClean="0">
                <a:latin typeface="Arial" pitchFamily="34" charset="0"/>
              </a:rPr>
              <a:t> an impact of </a:t>
            </a:r>
            <a:r>
              <a:rPr lang="fr-FR" altLang="fr-FR" baseline="0" dirty="0" err="1" smtClean="0">
                <a:latin typeface="Arial" pitchFamily="34" charset="0"/>
              </a:rPr>
              <a:t>genetic</a:t>
            </a:r>
            <a:r>
              <a:rPr lang="fr-FR" altLang="fr-FR" baseline="0" dirty="0" smtClean="0">
                <a:latin typeface="Arial" pitchFamily="34" charset="0"/>
              </a:rPr>
              <a:t> on the transmission of cleft palate a </a:t>
            </a:r>
            <a:r>
              <a:rPr lang="fr-FR" altLang="fr-FR" baseline="0" dirty="0" err="1" smtClean="0">
                <a:latin typeface="Arial" pitchFamily="34" charset="0"/>
              </a:rPr>
              <a:t>selection</a:t>
            </a:r>
            <a:r>
              <a:rPr lang="fr-FR" altLang="fr-FR" baseline="0" dirty="0" smtClean="0">
                <a:latin typeface="Arial" pitchFamily="34" charset="0"/>
              </a:rPr>
              <a:t> of dogs by breeders </a:t>
            </a:r>
            <a:r>
              <a:rPr lang="fr-FR" altLang="fr-FR" baseline="0" dirty="0" err="1" smtClean="0">
                <a:latin typeface="Arial" pitchFamily="34" charset="0"/>
              </a:rPr>
              <a:t>is</a:t>
            </a:r>
            <a:r>
              <a:rPr lang="fr-FR" altLang="fr-FR" baseline="0" dirty="0" smtClean="0">
                <a:latin typeface="Arial" pitchFamily="34" charset="0"/>
              </a:rPr>
              <a:t> important. </a:t>
            </a:r>
            <a:endParaRPr lang="fr-FR" altLang="fr-FR" dirty="0" smtClean="0">
              <a:latin typeface="Arial" pitchFamily="34" charset="0"/>
            </a:endParaRP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2141BD-D5C7-456E-B183-3DE3F32E25A6}" type="slidenum">
              <a:rPr lang="fr-FR" altLang="fr-FR" sz="1200">
                <a:solidFill>
                  <a:prstClr val="black"/>
                </a:solidFill>
              </a:rPr>
              <a:pPr/>
              <a:t>45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EBBF-69B3-489A-BF95-4243B2AEC67C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78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Keep</a:t>
            </a:r>
            <a:r>
              <a:rPr lang="fr-FR" dirty="0" smtClean="0"/>
              <a:t> in </a:t>
            </a:r>
            <a:r>
              <a:rPr lang="fr-FR" dirty="0" err="1" smtClean="0"/>
              <a:t>mind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50 % of </a:t>
            </a:r>
            <a:r>
              <a:rPr lang="fr-FR" baseline="0" dirty="0" err="1" smtClean="0"/>
              <a:t>infertility</a:t>
            </a:r>
            <a:r>
              <a:rPr lang="fr-FR" baseline="0" dirty="0" smtClean="0"/>
              <a:t> cases are due to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determination</a:t>
            </a:r>
            <a:r>
              <a:rPr lang="fr-FR" baseline="0" dirty="0" smtClean="0"/>
              <a:t> of the optimal </a:t>
            </a:r>
            <a:r>
              <a:rPr lang="fr-FR" baseline="0" dirty="0" err="1" smtClean="0"/>
              <a:t>mating</a:t>
            </a:r>
            <a:r>
              <a:rPr lang="fr-FR" baseline="0" dirty="0" smtClean="0"/>
              <a:t> time. Vaginal </a:t>
            </a:r>
            <a:r>
              <a:rPr lang="fr-FR" baseline="0" dirty="0" err="1" smtClean="0"/>
              <a:t>smear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progesterone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assays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interesting</a:t>
            </a:r>
            <a:r>
              <a:rPr lang="fr-FR" baseline="0" dirty="0" smtClean="0"/>
              <a:t> tests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the optimal </a:t>
            </a:r>
            <a:r>
              <a:rPr lang="fr-FR" baseline="0" dirty="0" err="1" smtClean="0"/>
              <a:t>mating</a:t>
            </a:r>
            <a:r>
              <a:rPr lang="fr-FR" baseline="0" dirty="0" smtClean="0"/>
              <a:t> time. The </a:t>
            </a:r>
            <a:r>
              <a:rPr lang="fr-FR" baseline="0" dirty="0" err="1" smtClean="0"/>
              <a:t>secon</a:t>
            </a:r>
            <a:r>
              <a:rPr lang="fr-FR" baseline="0" dirty="0" smtClean="0"/>
              <a:t> main cause of </a:t>
            </a:r>
            <a:r>
              <a:rPr lang="fr-FR" baseline="0" dirty="0" err="1" smtClean="0"/>
              <a:t>infertility</a:t>
            </a:r>
            <a:r>
              <a:rPr lang="fr-FR" baseline="0" dirty="0" smtClean="0"/>
              <a:t> come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male dog (</a:t>
            </a:r>
            <a:r>
              <a:rPr lang="fr-FR" baseline="0" dirty="0" err="1" smtClean="0"/>
              <a:t>poor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semen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7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Obese</a:t>
            </a:r>
            <a:r>
              <a:rPr lang="fr-FR" baseline="0" dirty="0" smtClean="0"/>
              <a:t> dogs have a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quantity</a:t>
            </a:r>
            <a:r>
              <a:rPr lang="fr-FR" baseline="0" dirty="0" smtClean="0"/>
              <a:t> of fat.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look on the composition of fat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fat </a:t>
            </a:r>
            <a:r>
              <a:rPr lang="fr-FR" baseline="0" dirty="0" err="1" smtClean="0"/>
              <a:t>contained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adipocytes. Adipocytes are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full of fat. Fat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important endocrine tissue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secrete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hormons</a:t>
            </a:r>
            <a:r>
              <a:rPr lang="fr-FR" baseline="0" dirty="0" smtClean="0"/>
              <a:t> one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leptin.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0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Obese</a:t>
            </a:r>
            <a:r>
              <a:rPr lang="fr-FR" baseline="0" dirty="0" smtClean="0"/>
              <a:t> dogs have a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quantity</a:t>
            </a:r>
            <a:r>
              <a:rPr lang="fr-FR" baseline="0" dirty="0" smtClean="0"/>
              <a:t> of fat.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look on the composition of fat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fat </a:t>
            </a:r>
            <a:r>
              <a:rPr lang="fr-FR" baseline="0" dirty="0" err="1" smtClean="0"/>
              <a:t>contained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adipocytes. Adipocytes are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full of fat. Fat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important endocrine tissue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secrete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hormons</a:t>
            </a:r>
            <a:r>
              <a:rPr lang="fr-FR" baseline="0" dirty="0" smtClean="0"/>
              <a:t> one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leptin.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8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</a:t>
            </a:r>
            <a:r>
              <a:rPr lang="fr-FR" baseline="0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leptin </a:t>
            </a:r>
            <a:r>
              <a:rPr lang="fr-FR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interfere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secretion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hormones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(GnRH, FSH, LH, </a:t>
            </a:r>
            <a:r>
              <a:rPr lang="fr-FR" baseline="0" dirty="0" err="1" smtClean="0"/>
              <a:t>Progesteron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Estrogen</a:t>
            </a:r>
            <a:r>
              <a:rPr lang="fr-FR" baseline="0" dirty="0" smtClean="0"/>
              <a:t>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6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human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obesity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pregnancy</a:t>
            </a:r>
            <a:r>
              <a:rPr lang="fr-FR" baseline="0" dirty="0" smtClean="0"/>
              <a:t> rate as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Brannian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D79791-472E-4B5A-8F11-BEBACC88E51B}" type="slidenum">
              <a:rPr lang="fr-FR" altLang="fr-FR" sz="1200">
                <a:solidFill>
                  <a:prstClr val="black"/>
                </a:solidFill>
              </a:rPr>
              <a:pPr eaLnBrk="1" hangingPunct="1"/>
              <a:t>25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FECB2C1-7FDE-4B61-BEF4-D20E52325E42}" type="slidenum">
              <a:rPr lang="fr-FR" altLang="fr-FR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>
                <a:latin typeface="Arial" pitchFamily="34" charset="0"/>
              </a:rPr>
              <a:t>One</a:t>
            </a:r>
            <a:r>
              <a:rPr lang="en-US" altLang="fr-FR" baseline="0" dirty="0" smtClean="0">
                <a:latin typeface="Arial" pitchFamily="34" charset="0"/>
              </a:rPr>
              <a:t> </a:t>
            </a:r>
            <a:r>
              <a:rPr lang="en-US" altLang="fr-FR" dirty="0" smtClean="0">
                <a:latin typeface="Arial" pitchFamily="34" charset="0"/>
              </a:rPr>
              <a:t>consequence of an excess of energy during pregnancy is that fat can be stocked in muscles.</a:t>
            </a:r>
          </a:p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6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E11AFB-1676-40DB-9A15-3B1AAA4EB67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26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62177D6-CC45-498E-AA27-E2CE113F97E2}" type="slidenum">
              <a:rPr lang="fr-FR" altLang="fr-FR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>
                <a:latin typeface="Arial" pitchFamily="34" charset="0"/>
              </a:rPr>
              <a:t>This accumulation of fat can decrease muscle contraction so uterine contraction. This phenomena was well described</a:t>
            </a:r>
            <a:r>
              <a:rPr lang="en-US" altLang="fr-FR" baseline="0" dirty="0" smtClean="0">
                <a:latin typeface="Arial" pitchFamily="34" charset="0"/>
              </a:rPr>
              <a:t> in women. As you can see on this figure from Zhang overweight and obese women present a diminution of uterine contraction as you can see here. </a:t>
            </a:r>
            <a:endParaRPr lang="en-US" alt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9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4872824" y="5349875"/>
            <a:ext cx="193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D20000"/>
                </a:solidFill>
                <a:latin typeface="Berlin Sans FB Demi" panose="020E0802020502020306" pitchFamily="34" charset="0"/>
                <a:cs typeface="Andalus" panose="02020603050405020304" pitchFamily="18" charset="-78"/>
              </a:rPr>
              <a:t>Neo</a:t>
            </a:r>
            <a:r>
              <a:rPr lang="fr-FR" sz="3200" u="sng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cs typeface="Andalus" panose="02020603050405020304" pitchFamily="18" charset="-78"/>
              </a:rPr>
              <a:t>Care</a:t>
            </a:r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Néonatologie des Carnivores Reproduction et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E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levage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27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5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2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1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0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1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13018" y="6740087"/>
            <a:ext cx="11232000" cy="27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75132"/>
            <a:ext cx="938464" cy="3830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5" y="6152541"/>
            <a:ext cx="789153" cy="5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0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18" Type="http://schemas.openxmlformats.org/officeDocument/2006/relationships/image" Target="../media/image56.jpeg"/><Relationship Id="rId3" Type="http://schemas.openxmlformats.org/officeDocument/2006/relationships/image" Target="../media/image62.jpeg"/><Relationship Id="rId21" Type="http://schemas.openxmlformats.org/officeDocument/2006/relationships/image" Target="../media/image59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5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23" Type="http://schemas.openxmlformats.org/officeDocument/2006/relationships/image" Target="../media/image61.jpeg"/><Relationship Id="rId10" Type="http://schemas.openxmlformats.org/officeDocument/2006/relationships/image" Target="../media/image69.png"/><Relationship Id="rId19" Type="http://schemas.openxmlformats.org/officeDocument/2006/relationships/image" Target="../media/image57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Relationship Id="rId22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3.jpe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84.pn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18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nutrition can influence breeding performances in dog 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547330"/>
            <a:ext cx="9144000" cy="1655762"/>
          </a:xfrm>
        </p:spPr>
        <p:txBody>
          <a:bodyPr/>
          <a:lstStyle/>
          <a:p>
            <a:r>
              <a:rPr lang="fr-FR" dirty="0" smtClean="0"/>
              <a:t>Aurélien GRELLET, DVM, PhD</a:t>
            </a:r>
          </a:p>
          <a:p>
            <a:r>
              <a:rPr lang="fr-FR" dirty="0" smtClean="0"/>
              <a:t>Toulouse National Veterinary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Toulouse, France</a:t>
            </a:r>
          </a:p>
        </p:txBody>
      </p:sp>
    </p:spTree>
    <p:extLst>
      <p:ext uri="{BB962C8B-B14F-4D97-AF65-F5344CB8AC3E}">
        <p14:creationId xmlns:p14="http://schemas.microsoft.com/office/powerpoint/2010/main" val="3787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report of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anoestrus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91" y="1"/>
            <a:ext cx="2222810" cy="1847711"/>
          </a:xfrm>
          <a:prstGeom prst="rect">
            <a:avLst/>
          </a:prstGeom>
        </p:spPr>
      </p:pic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78021"/>
              </p:ext>
            </p:extLst>
          </p:nvPr>
        </p:nvGraphicFramePr>
        <p:xfrm>
          <a:off x="279570" y="2305400"/>
          <a:ext cx="9453154" cy="39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127341" y="3958225"/>
            <a:ext cx="8304757" cy="107723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27341" y="3081403"/>
            <a:ext cx="8304757" cy="87682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10344" y="5902289"/>
            <a:ext cx="8730642" cy="4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079320" y="5845310"/>
            <a:ext cx="538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0542" y="5845310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D15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19838" y="5845310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304578" y="5845310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D53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311051" y="2567836"/>
            <a:ext cx="5757" cy="5135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88175" y="1905832"/>
            <a:ext cx="172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Commercial dog </a:t>
            </a:r>
            <a:r>
              <a:rPr lang="fr-FR" sz="2000" b="1" dirty="0" err="1" smtClean="0"/>
              <a:t>food</a:t>
            </a:r>
            <a:endParaRPr lang="fr-FR" sz="2000" b="1" dirty="0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972344" y="1318797"/>
            <a:ext cx="688931" cy="507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015678" y="1278168"/>
            <a:ext cx="602261" cy="588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41872" y="1358132"/>
            <a:ext cx="16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BARF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335596" y="1757367"/>
            <a:ext cx="13032" cy="28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077887" y="1776156"/>
            <a:ext cx="14612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D13 </a:t>
            </a:r>
            <a:r>
              <a:rPr lang="fr-FR" sz="2400" b="1" dirty="0" err="1" smtClean="0">
                <a:solidFill>
                  <a:srgbClr val="00B050"/>
                </a:solidFill>
              </a:rPr>
              <a:t>Oestrus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650830" y="2607153"/>
            <a:ext cx="19296" cy="16493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9553437" y="3958225"/>
            <a:ext cx="613775" cy="438411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0238293" y="3883068"/>
            <a:ext cx="183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5 </a:t>
            </a:r>
            <a:r>
              <a:rPr lang="fr-FR" sz="3200" b="1" dirty="0" err="1" smtClean="0">
                <a:solidFill>
                  <a:srgbClr val="00B050"/>
                </a:solidFill>
              </a:rPr>
              <a:t>puppies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48936" y="6423102"/>
            <a:ext cx="998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Hasan B. et al. </a:t>
            </a:r>
            <a:r>
              <a:rPr lang="fr-FR" sz="1400" dirty="0" err="1" smtClean="0"/>
              <a:t>Primary</a:t>
            </a:r>
            <a:r>
              <a:rPr lang="fr-FR" sz="1400" dirty="0" smtClean="0"/>
              <a:t> </a:t>
            </a:r>
            <a:r>
              <a:rPr lang="fr-FR" sz="1400" dirty="0" err="1" smtClean="0"/>
              <a:t>anoestrus</a:t>
            </a:r>
            <a:r>
              <a:rPr lang="fr-FR" sz="1400" dirty="0" smtClean="0"/>
              <a:t> due to </a:t>
            </a:r>
            <a:r>
              <a:rPr lang="fr-FR" sz="1400" dirty="0" err="1" smtClean="0"/>
              <a:t>dietary</a:t>
            </a:r>
            <a:r>
              <a:rPr lang="fr-FR" sz="1400" dirty="0" smtClean="0"/>
              <a:t> </a:t>
            </a:r>
            <a:r>
              <a:rPr lang="fr-FR" sz="1400" dirty="0" err="1" smtClean="0"/>
              <a:t>hyperthyroidism</a:t>
            </a:r>
            <a:r>
              <a:rPr lang="fr-FR" sz="1400" dirty="0" smtClean="0"/>
              <a:t> in a miniature pinscher </a:t>
            </a:r>
            <a:r>
              <a:rPr lang="fr-FR" sz="1400" dirty="0" err="1" smtClean="0"/>
              <a:t>bitch</a:t>
            </a:r>
            <a:r>
              <a:rPr lang="fr-FR" sz="1400" dirty="0" smtClean="0"/>
              <a:t>. Can </a:t>
            </a:r>
            <a:r>
              <a:rPr lang="fr-FR" sz="1400" dirty="0" err="1" smtClean="0"/>
              <a:t>Vét</a:t>
            </a:r>
            <a:r>
              <a:rPr lang="fr-FR" sz="1400" dirty="0" smtClean="0"/>
              <a:t> J 2014, 55 : 781-785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1879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diets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nutritional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concerns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safety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95504"/>
            <a:ext cx="4522940" cy="554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dirty="0" err="1" smtClean="0">
                <a:solidFill>
                  <a:srgbClr val="0070C0"/>
                </a:solidFill>
              </a:rPr>
              <a:t>Nutritional</a:t>
            </a:r>
            <a:r>
              <a:rPr lang="fr-FR" sz="3600" dirty="0" smtClean="0">
                <a:solidFill>
                  <a:srgbClr val="0070C0"/>
                </a:solidFill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</a:rPr>
              <a:t>concerns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8200" y="6413326"/>
            <a:ext cx="1049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Freeman L et al.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</a:t>
            </a:r>
            <a:r>
              <a:rPr lang="fr-FR" sz="1400" dirty="0" err="1" smtClean="0"/>
              <a:t>knowledge</a:t>
            </a:r>
            <a:r>
              <a:rPr lang="fr-FR" sz="1400" dirty="0" smtClean="0"/>
              <a:t> about the </a:t>
            </a:r>
            <a:r>
              <a:rPr lang="fr-FR" sz="1400" dirty="0" err="1" smtClean="0"/>
              <a:t>risks</a:t>
            </a:r>
            <a:r>
              <a:rPr lang="fr-FR" sz="1400" dirty="0" smtClean="0"/>
              <a:t> and </a:t>
            </a:r>
            <a:r>
              <a:rPr lang="fr-FR" sz="1400" dirty="0" err="1" smtClean="0"/>
              <a:t>benefits</a:t>
            </a:r>
            <a:r>
              <a:rPr lang="fr-FR" sz="1400" dirty="0" smtClean="0"/>
              <a:t> of </a:t>
            </a:r>
            <a:r>
              <a:rPr lang="fr-FR" sz="1400" dirty="0" err="1" smtClean="0"/>
              <a:t>raw</a:t>
            </a:r>
            <a:r>
              <a:rPr lang="fr-FR" sz="1400" dirty="0" smtClean="0"/>
              <a:t> </a:t>
            </a:r>
            <a:r>
              <a:rPr lang="fr-FR" sz="1400" dirty="0" err="1" smtClean="0"/>
              <a:t>meat-based</a:t>
            </a:r>
            <a:r>
              <a:rPr lang="fr-FR" sz="1400" dirty="0" smtClean="0"/>
              <a:t> </a:t>
            </a:r>
            <a:r>
              <a:rPr lang="fr-FR" sz="1400" dirty="0" err="1" smtClean="0"/>
              <a:t>diets</a:t>
            </a:r>
            <a:r>
              <a:rPr lang="fr-FR" sz="1400" dirty="0" smtClean="0"/>
              <a:t> for </a:t>
            </a:r>
            <a:r>
              <a:rPr lang="fr-FR" sz="1400" dirty="0" err="1" smtClean="0"/>
              <a:t>dogs</a:t>
            </a:r>
            <a:r>
              <a:rPr lang="fr-FR" sz="1400" dirty="0" smtClean="0"/>
              <a:t> and cats. JAVMA, 2013, 243 (11) : 1549-1558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20713" y="4399302"/>
            <a:ext cx="522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95 </a:t>
            </a:r>
            <a:r>
              <a:rPr lang="fr-FR" dirty="0" err="1" smtClean="0"/>
              <a:t>homemade</a:t>
            </a:r>
            <a:r>
              <a:rPr lang="fr-FR" dirty="0" smtClean="0"/>
              <a:t> </a:t>
            </a:r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diets</a:t>
            </a:r>
            <a:r>
              <a:rPr lang="fr-FR" dirty="0" smtClean="0"/>
              <a:t> </a:t>
            </a:r>
            <a:r>
              <a:rPr lang="fr-FR" dirty="0" err="1" smtClean="0"/>
              <a:t>analyzed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48640" y="2897000"/>
            <a:ext cx="5737964" cy="168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6600" dirty="0" smtClean="0"/>
              <a:t>60 %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Major </a:t>
            </a:r>
            <a:r>
              <a:rPr lang="fr-FR" dirty="0" err="1" smtClean="0"/>
              <a:t>nutritional</a:t>
            </a:r>
            <a:r>
              <a:rPr lang="fr-FR" dirty="0" smtClean="0"/>
              <a:t> </a:t>
            </a:r>
            <a:r>
              <a:rPr lang="fr-FR" dirty="0" err="1" smtClean="0"/>
              <a:t>imbalances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939419" y="1841349"/>
            <a:ext cx="4522940" cy="55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rgbClr val="0070C0"/>
                </a:solidFill>
              </a:rPr>
              <a:t>Safety</a:t>
            </a:r>
            <a:r>
              <a:rPr lang="fr-FR" sz="3600" dirty="0" smtClean="0">
                <a:solidFill>
                  <a:srgbClr val="0070C0"/>
                </a:solidFill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</a:rPr>
              <a:t>risks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331907" y="2915985"/>
            <a:ext cx="5737964" cy="181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6600" dirty="0" smtClean="0"/>
              <a:t>21 – 48 %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err="1" smtClean="0"/>
              <a:t>Contaminated</a:t>
            </a:r>
            <a:r>
              <a:rPr lang="fr-FR" dirty="0" smtClean="0"/>
              <a:t> by Salmonella </a:t>
            </a:r>
            <a:r>
              <a:rPr lang="fr-FR" dirty="0" err="1" smtClean="0"/>
              <a:t>sp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46829" y="4726684"/>
            <a:ext cx="390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>
                <a:solidFill>
                  <a:srgbClr val="0070C0"/>
                </a:solidFill>
              </a:rPr>
              <a:t>Campylobacter</a:t>
            </a:r>
            <a:r>
              <a:rPr lang="fr-FR" sz="2400" i="1" dirty="0" smtClean="0">
                <a:solidFill>
                  <a:srgbClr val="0070C0"/>
                </a:solidFill>
              </a:rPr>
              <a:t> </a:t>
            </a:r>
            <a:r>
              <a:rPr lang="fr-FR" sz="2400" i="1" dirty="0" err="1" smtClean="0">
                <a:solidFill>
                  <a:srgbClr val="0070C0"/>
                </a:solidFill>
              </a:rPr>
              <a:t>spp</a:t>
            </a:r>
            <a:endParaRPr lang="fr-FR" sz="2400" i="1" dirty="0" smtClean="0">
              <a:solidFill>
                <a:srgbClr val="0070C0"/>
              </a:solidFill>
            </a:endParaRPr>
          </a:p>
          <a:p>
            <a:pPr algn="ctr"/>
            <a:endParaRPr lang="fr-FR" sz="2400" i="1" dirty="0">
              <a:solidFill>
                <a:srgbClr val="0070C0"/>
              </a:solidFill>
            </a:endParaRPr>
          </a:p>
          <a:p>
            <a:pPr algn="ctr"/>
            <a:r>
              <a:rPr lang="fr-FR" sz="2400" i="1" dirty="0" err="1" smtClean="0">
                <a:solidFill>
                  <a:srgbClr val="0070C0"/>
                </a:solidFill>
              </a:rPr>
              <a:t>Toxoplasma</a:t>
            </a:r>
            <a:r>
              <a:rPr lang="fr-FR" sz="2400" i="1" dirty="0" smtClean="0">
                <a:solidFill>
                  <a:srgbClr val="0070C0"/>
                </a:solidFill>
              </a:rPr>
              <a:t> </a:t>
            </a:r>
            <a:r>
              <a:rPr lang="fr-FR" sz="2400" i="1" dirty="0" err="1" smtClean="0">
                <a:solidFill>
                  <a:srgbClr val="0070C0"/>
                </a:solidFill>
              </a:rPr>
              <a:t>gondii</a:t>
            </a:r>
            <a:endParaRPr lang="fr-FR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5637966" y="3191690"/>
            <a:ext cx="551145" cy="1828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Improve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Decrease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No</a:t>
            </a:r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</a:rPr>
              <a:t>effect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Quantity</a:t>
            </a:r>
            <a:endParaRPr lang="fr-FR" sz="3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699561" y="1430761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Quality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Supplementation</a:t>
            </a:r>
            <a:r>
              <a:rPr lang="fr-FR" dirty="0" smtClean="0"/>
              <a:t> of </a:t>
            </a:r>
            <a:r>
              <a:rPr lang="fr-FR" dirty="0" err="1" smtClean="0"/>
              <a:t>bitches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tyrosine has no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bitches</a:t>
            </a:r>
            <a:r>
              <a:rPr lang="fr-FR" dirty="0" smtClean="0"/>
              <a:t> </a:t>
            </a:r>
            <a:r>
              <a:rPr lang="fr-FR" dirty="0" err="1" smtClean="0"/>
              <a:t>sexual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476" y="1825625"/>
            <a:ext cx="2393515" cy="8048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 smtClean="0"/>
              <a:t>Tyrosine</a:t>
            </a:r>
          </a:p>
          <a:p>
            <a:pPr marL="0" indent="0" algn="ctr">
              <a:buNone/>
            </a:pPr>
            <a:r>
              <a:rPr lang="fr-FR" dirty="0"/>
              <a:t>(</a:t>
            </a:r>
            <a:r>
              <a:rPr lang="fr-FR" dirty="0" err="1" smtClean="0"/>
              <a:t>Amino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82444" y="1703540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Hypothalamus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86621" y="3824840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FSH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82443" y="3095726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Pituitary</a:t>
            </a:r>
            <a:r>
              <a:rPr lang="fr-FR" sz="2400" dirty="0" smtClean="0">
                <a:solidFill>
                  <a:srgbClr val="0070C0"/>
                </a:solidFill>
              </a:rPr>
              <a:t> gland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4731" y="2348540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GnRH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11662" y="3808698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L</a:t>
            </a:r>
            <a:r>
              <a:rPr lang="fr-FR" sz="2400" dirty="0" smtClean="0">
                <a:solidFill>
                  <a:srgbClr val="00B050"/>
                </a:solidFill>
              </a:rPr>
              <a:t>H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19812" y="4555491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Ovaries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41266" y="5245854"/>
            <a:ext cx="14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B050"/>
                </a:solidFill>
              </a:rPr>
              <a:t>Oestrogen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75127" y="5203076"/>
            <a:ext cx="169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P</a:t>
            </a:r>
            <a:r>
              <a:rPr lang="fr-FR" sz="2400" dirty="0" err="1" smtClean="0">
                <a:solidFill>
                  <a:srgbClr val="00B050"/>
                </a:solidFill>
              </a:rPr>
              <a:t>rogesteron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684731" y="2198994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747363" y="2904445"/>
            <a:ext cx="246347" cy="225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475572" y="5017156"/>
            <a:ext cx="3134" cy="1113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4531287" y="4427436"/>
            <a:ext cx="246347" cy="225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4993709" y="3629333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4296425" y="3620008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2927697" y="6130985"/>
            <a:ext cx="4132024" cy="80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err="1" smtClean="0"/>
              <a:t>Sexual</a:t>
            </a:r>
            <a:r>
              <a:rPr lang="fr-FR" dirty="0" smtClean="0"/>
              <a:t> </a:t>
            </a:r>
            <a:r>
              <a:rPr lang="fr-FR" dirty="0" err="1" smtClean="0"/>
              <a:t>behavior</a:t>
            </a:r>
            <a:endParaRPr lang="fr-FR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5015758" y="5033653"/>
            <a:ext cx="3134" cy="1113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endCxn id="4" idx="1"/>
          </p:cNvCxnSpPr>
          <p:nvPr/>
        </p:nvCxnSpPr>
        <p:spPr>
          <a:xfrm>
            <a:off x="2329841" y="1934372"/>
            <a:ext cx="125260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3294340" y="1605018"/>
            <a:ext cx="246347" cy="2250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+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/>
          <a:srcRect t="27322"/>
          <a:stretch/>
        </p:blipFill>
        <p:spPr>
          <a:xfrm>
            <a:off x="6721117" y="1395209"/>
            <a:ext cx="5335425" cy="150923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099" y="2955137"/>
            <a:ext cx="3435459" cy="410402"/>
          </a:xfrm>
          <a:prstGeom prst="rect">
            <a:avLst/>
          </a:prstGeom>
        </p:spPr>
      </p:pic>
      <p:sp>
        <p:nvSpPr>
          <p:cNvPr id="57" name="Flèche vers le bas 56"/>
          <p:cNvSpPr/>
          <p:nvPr/>
        </p:nvSpPr>
        <p:spPr>
          <a:xfrm>
            <a:off x="8968634" y="3484438"/>
            <a:ext cx="420194" cy="96148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7267472" y="4622217"/>
            <a:ext cx="4132024" cy="162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No </a:t>
            </a:r>
            <a:r>
              <a:rPr lang="fr-FR" dirty="0" err="1" smtClean="0"/>
              <a:t>effect</a:t>
            </a:r>
            <a:r>
              <a:rPr lang="fr-FR" dirty="0" smtClean="0"/>
              <a:t> on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0070C0"/>
                </a:solidFill>
              </a:rPr>
              <a:t>Visual </a:t>
            </a:r>
            <a:r>
              <a:rPr lang="fr-FR" dirty="0" err="1" smtClean="0">
                <a:solidFill>
                  <a:srgbClr val="0070C0"/>
                </a:solidFill>
              </a:rPr>
              <a:t>signs</a:t>
            </a:r>
            <a:r>
              <a:rPr lang="fr-FR" dirty="0" smtClean="0">
                <a:solidFill>
                  <a:srgbClr val="0070C0"/>
                </a:solidFill>
              </a:rPr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heat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0070C0"/>
                </a:solidFill>
              </a:rPr>
              <a:t>Copulation </a:t>
            </a:r>
            <a:r>
              <a:rPr lang="fr-FR" dirty="0" err="1" smtClean="0">
                <a:solidFill>
                  <a:srgbClr val="0070C0"/>
                </a:solidFill>
              </a:rPr>
              <a:t>behaviour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Oestradiol</a:t>
            </a:r>
            <a:r>
              <a:rPr lang="fr-FR" dirty="0" smtClean="0">
                <a:solidFill>
                  <a:srgbClr val="0070C0"/>
                </a:solidFill>
              </a:rPr>
              <a:t> concentration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9388828" y="3481894"/>
            <a:ext cx="201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0000"/>
                </a:solidFill>
              </a:rPr>
              <a:t>Tyrosine </a:t>
            </a:r>
          </a:p>
          <a:p>
            <a:pPr algn="ctr"/>
            <a:r>
              <a:rPr lang="fr-FR" i="1" dirty="0" smtClean="0">
                <a:solidFill>
                  <a:srgbClr val="FF0000"/>
                </a:solidFill>
              </a:rPr>
              <a:t>100 mg/kg/</a:t>
            </a:r>
            <a:r>
              <a:rPr lang="fr-FR" i="1" dirty="0" err="1" smtClean="0">
                <a:solidFill>
                  <a:srgbClr val="FF0000"/>
                </a:solidFill>
              </a:rPr>
              <a:t>day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i="1" dirty="0" err="1" smtClean="0">
                <a:solidFill>
                  <a:srgbClr val="FF0000"/>
                </a:solidFill>
              </a:rPr>
              <a:t>day</a:t>
            </a:r>
            <a:r>
              <a:rPr lang="fr-FR" i="1" dirty="0" smtClean="0">
                <a:solidFill>
                  <a:srgbClr val="FF0000"/>
                </a:solidFill>
              </a:rPr>
              <a:t> 3 to 9 of </a:t>
            </a:r>
            <a:r>
              <a:rPr lang="fr-FR" i="1" dirty="0" err="1" smtClean="0">
                <a:solidFill>
                  <a:srgbClr val="FF0000"/>
                </a:solidFill>
              </a:rPr>
              <a:t>heat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38" grpId="0" animBg="1"/>
      <p:bldP spid="54" grpId="0" animBg="1"/>
      <p:bldP spid="57" grpId="0" animBg="1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8970"/>
            <a:ext cx="12192000" cy="1117600"/>
          </a:xfrm>
        </p:spPr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65000"/>
                  </a:schemeClr>
                </a:solidFill>
              </a:rPr>
              <a:t>Improve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6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Quantity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fr-FR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Consequences</a:t>
            </a:r>
            <a:r>
              <a:rPr lang="fr-FR" dirty="0" smtClean="0"/>
              <a:t> of an </a:t>
            </a:r>
            <a:r>
              <a:rPr lang="fr-FR" dirty="0" err="1" smtClean="0"/>
              <a:t>excess</a:t>
            </a:r>
            <a:r>
              <a:rPr lang="fr-FR" dirty="0" smtClean="0"/>
              <a:t> of </a:t>
            </a:r>
            <a:r>
              <a:rPr lang="fr-FR" dirty="0" err="1" smtClean="0"/>
              <a:t>food</a:t>
            </a:r>
            <a:r>
              <a:rPr lang="fr-FR" dirty="0" smtClean="0"/>
              <a:t> ingestion</a:t>
            </a:r>
            <a:endParaRPr lang="fr-FR" dirty="0"/>
          </a:p>
        </p:txBody>
      </p:sp>
      <p:pic>
        <p:nvPicPr>
          <p:cNvPr id="4" name="Picture 4" descr="Obesite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9269" r="25542"/>
          <a:stretch/>
        </p:blipFill>
        <p:spPr bwMode="auto">
          <a:xfrm>
            <a:off x="7138792" y="1988463"/>
            <a:ext cx="3859060" cy="303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89348" y="2555310"/>
            <a:ext cx="3407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rgbClr val="FF0000"/>
                </a:solidFill>
              </a:rPr>
              <a:t>Excess</a:t>
            </a:r>
            <a:r>
              <a:rPr lang="fr-FR" sz="4400" dirty="0" smtClean="0">
                <a:solidFill>
                  <a:srgbClr val="FF0000"/>
                </a:solidFill>
              </a:rPr>
              <a:t> of </a:t>
            </a:r>
            <a:r>
              <a:rPr lang="fr-FR" sz="4400" dirty="0" err="1" smtClean="0">
                <a:solidFill>
                  <a:srgbClr val="FF0000"/>
                </a:solidFill>
              </a:rPr>
              <a:t>food</a:t>
            </a:r>
            <a:r>
              <a:rPr lang="fr-FR" sz="4400" dirty="0" smtClean="0">
                <a:solidFill>
                  <a:srgbClr val="FF0000"/>
                </a:solidFill>
              </a:rPr>
              <a:t> ingestion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047989" y="2877752"/>
            <a:ext cx="1691013" cy="8016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054236" y="4672208"/>
            <a:ext cx="2379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err="1" smtClean="0">
                <a:solidFill>
                  <a:srgbClr val="FF0000"/>
                </a:solidFill>
              </a:rPr>
              <a:t>Overweight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3200" dirty="0" err="1" smtClean="0">
                <a:solidFill>
                  <a:srgbClr val="FF0000"/>
                </a:solidFill>
              </a:rPr>
              <a:t>Obesity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243"/>
          <a:stretch/>
        </p:blipFill>
        <p:spPr>
          <a:xfrm>
            <a:off x="1127677" y="0"/>
            <a:ext cx="9548137" cy="6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600" dirty="0"/>
              <a:t> Leptin : a</a:t>
            </a:r>
            <a:r>
              <a:rPr lang="fr-FR" sz="3600" dirty="0" smtClean="0"/>
              <a:t> </a:t>
            </a:r>
            <a:r>
              <a:rPr lang="fr-FR" sz="3600" dirty="0"/>
              <a:t>peptide hormone </a:t>
            </a:r>
            <a:r>
              <a:rPr lang="fr-FR" sz="3600" dirty="0" err="1"/>
              <a:t>secreted</a:t>
            </a:r>
            <a:r>
              <a:rPr lang="fr-FR" sz="3600" dirty="0"/>
              <a:t> by adipocytes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76" y="1484882"/>
            <a:ext cx="3985191" cy="29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95999" y="5054986"/>
            <a:ext cx="2567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rgbClr val="FF0000"/>
                </a:solidFill>
              </a:rPr>
              <a:t>Leptin</a:t>
            </a:r>
          </a:p>
        </p:txBody>
      </p:sp>
      <p:pic>
        <p:nvPicPr>
          <p:cNvPr id="27655" name="Picture 4" descr="Obesite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9269" r="25542"/>
          <a:stretch/>
        </p:blipFill>
        <p:spPr bwMode="auto">
          <a:xfrm>
            <a:off x="1380799" y="2510889"/>
            <a:ext cx="2333381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2579585" y="2993605"/>
            <a:ext cx="285750" cy="2714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2F2B20"/>
              </a:solidFill>
            </a:endParaRPr>
          </a:p>
        </p:txBody>
      </p:sp>
      <p:cxnSp>
        <p:nvCxnSpPr>
          <p:cNvPr id="10" name="Connecteur droit avec flèche 9"/>
          <p:cNvCxnSpPr>
            <a:stCxn id="3" idx="5"/>
          </p:cNvCxnSpPr>
          <p:nvPr/>
        </p:nvCxnSpPr>
        <p:spPr>
          <a:xfrm flipV="1">
            <a:off x="2823488" y="3189587"/>
            <a:ext cx="2882784" cy="35725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347768" y="3816428"/>
            <a:ext cx="0" cy="123855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5199"/>
            <a:ext cx="5632744" cy="3246227"/>
          </a:xfrm>
          <a:prstGeom prst="rect">
            <a:avLst/>
          </a:prstGeom>
        </p:spPr>
      </p:pic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600" dirty="0"/>
              <a:t> Leptin </a:t>
            </a:r>
            <a:r>
              <a:rPr lang="fr-FR" sz="3600" dirty="0" smtClean="0"/>
              <a:t>concentration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correlated</a:t>
            </a:r>
            <a:r>
              <a:rPr lang="fr-FR" sz="3600" dirty="0" smtClean="0"/>
              <a:t> to BCS and fat </a:t>
            </a:r>
            <a:r>
              <a:rPr lang="fr-FR" sz="3600" dirty="0" err="1" smtClean="0"/>
              <a:t>level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62892" y="6238245"/>
            <a:ext cx="1006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Ishioka K. </a:t>
            </a:r>
            <a:r>
              <a:rPr lang="fr-FR" sz="1200" dirty="0" smtClean="0"/>
              <a:t>et al</a:t>
            </a:r>
            <a:r>
              <a:rPr lang="fr-FR" sz="1200" dirty="0"/>
              <a:t>. Plasma leptin concentration in dogs: effects of body condition score, age, gender and breeds. Research in veterinary science 82 (2007): </a:t>
            </a:r>
            <a:r>
              <a:rPr lang="fr-FR" sz="1200" dirty="0" smtClean="0"/>
              <a:t>11-15</a:t>
            </a:r>
          </a:p>
          <a:p>
            <a:r>
              <a:rPr lang="fr-FR" sz="1200" dirty="0"/>
              <a:t>Ishioka K. al </a:t>
            </a:r>
            <a:r>
              <a:rPr lang="fr-FR" sz="1200" dirty="0" err="1"/>
              <a:t>al</a:t>
            </a:r>
            <a:r>
              <a:rPr lang="fr-FR" sz="1200" dirty="0"/>
              <a:t>. </a:t>
            </a:r>
            <a:r>
              <a:rPr lang="fr-FR" sz="1200" dirty="0" err="1"/>
              <a:t>Experimental</a:t>
            </a:r>
            <a:r>
              <a:rPr lang="fr-FR" sz="1200" dirty="0"/>
              <a:t> and </a:t>
            </a:r>
            <a:r>
              <a:rPr lang="fr-FR" sz="1200" dirty="0" err="1"/>
              <a:t>clinical</a:t>
            </a:r>
            <a:r>
              <a:rPr lang="fr-FR" sz="1200" dirty="0"/>
              <a:t> </a:t>
            </a:r>
            <a:r>
              <a:rPr lang="fr-FR" sz="1200" dirty="0" err="1"/>
              <a:t>studies</a:t>
            </a:r>
            <a:r>
              <a:rPr lang="fr-FR" sz="1200" dirty="0"/>
              <a:t> on plasma Leptin in obese dogs. J. </a:t>
            </a:r>
            <a:r>
              <a:rPr lang="fr-FR" sz="1200" dirty="0" err="1"/>
              <a:t>Vet</a:t>
            </a:r>
            <a:r>
              <a:rPr lang="fr-FR" sz="1200" dirty="0"/>
              <a:t>. Med. </a:t>
            </a:r>
            <a:r>
              <a:rPr lang="fr-FR" sz="1200" dirty="0" err="1"/>
              <a:t>Sci</a:t>
            </a:r>
            <a:r>
              <a:rPr lang="fr-FR" sz="1200" dirty="0"/>
              <a:t>. 2002: 64(4): 349-353</a:t>
            </a:r>
          </a:p>
          <a:p>
            <a:endParaRPr lang="fr-FR" sz="1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062892" y="1389766"/>
            <a:ext cx="3641969" cy="369332"/>
            <a:chOff x="492370" y="1370841"/>
            <a:chExt cx="3641969" cy="369332"/>
          </a:xfrm>
        </p:grpSpPr>
        <p:sp>
          <p:nvSpPr>
            <p:cNvPr id="4" name="Rectangle 3"/>
            <p:cNvSpPr/>
            <p:nvPr/>
          </p:nvSpPr>
          <p:spPr>
            <a:xfrm>
              <a:off x="492370" y="1370841"/>
              <a:ext cx="36419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Leptin               body </a:t>
              </a:r>
              <a:r>
                <a:rPr lang="en-US" dirty="0"/>
                <a:t>condition </a:t>
              </a:r>
              <a:r>
                <a:rPr lang="en-US" dirty="0" smtClean="0"/>
                <a:t>score</a:t>
              </a:r>
              <a:endParaRPr lang="fr-FR" dirty="0"/>
            </a:p>
          </p:txBody>
        </p:sp>
        <p:sp>
          <p:nvSpPr>
            <p:cNvPr id="7" name="Double flèche horizontale 6"/>
            <p:cNvSpPr/>
            <p:nvPr/>
          </p:nvSpPr>
          <p:spPr>
            <a:xfrm>
              <a:off x="1266092" y="1477353"/>
              <a:ext cx="586154" cy="156308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662985" y="1425981"/>
            <a:ext cx="3641969" cy="369332"/>
            <a:chOff x="492370" y="1370841"/>
            <a:chExt cx="3641969" cy="369332"/>
          </a:xfrm>
        </p:grpSpPr>
        <p:sp>
          <p:nvSpPr>
            <p:cNvPr id="17" name="Rectangle 16"/>
            <p:cNvSpPr/>
            <p:nvPr/>
          </p:nvSpPr>
          <p:spPr>
            <a:xfrm>
              <a:off x="492370" y="1370841"/>
              <a:ext cx="36419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Leptin               body fat level</a:t>
              </a:r>
              <a:endParaRPr lang="fr-FR" dirty="0"/>
            </a:p>
          </p:txBody>
        </p:sp>
        <p:sp>
          <p:nvSpPr>
            <p:cNvPr id="18" name="Double flèche horizontale 17"/>
            <p:cNvSpPr/>
            <p:nvPr/>
          </p:nvSpPr>
          <p:spPr>
            <a:xfrm>
              <a:off x="1266092" y="1477353"/>
              <a:ext cx="586154" cy="156308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43" y="2302577"/>
            <a:ext cx="5895417" cy="31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9" y="4385716"/>
            <a:ext cx="1681250" cy="23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8" y="3875018"/>
            <a:ext cx="1116817" cy="10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 descr="J18Nidation_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92" y="5124575"/>
            <a:ext cx="1615750" cy="12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ZoneTexte 40"/>
          <p:cNvSpPr txBox="1">
            <a:spLocks noChangeArrowheads="1"/>
          </p:cNvSpPr>
          <p:nvPr/>
        </p:nvSpPr>
        <p:spPr bwMode="auto">
          <a:xfrm>
            <a:off x="4010337" y="3233395"/>
            <a:ext cx="172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0070C0"/>
                </a:solidFill>
                <a:latin typeface="Calibri"/>
              </a:rPr>
              <a:t> GnRH</a:t>
            </a:r>
          </a:p>
        </p:txBody>
      </p:sp>
      <p:sp>
        <p:nvSpPr>
          <p:cNvPr id="34830" name="ZoneTexte 41"/>
          <p:cNvSpPr txBox="1">
            <a:spLocks noChangeArrowheads="1"/>
          </p:cNvSpPr>
          <p:nvPr/>
        </p:nvSpPr>
        <p:spPr bwMode="auto">
          <a:xfrm>
            <a:off x="4348123" y="3652141"/>
            <a:ext cx="172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0070C0"/>
                </a:solidFill>
                <a:latin typeface="Calibri"/>
              </a:rPr>
              <a:t> FSH, LH</a:t>
            </a:r>
          </a:p>
        </p:txBody>
      </p:sp>
      <p:sp>
        <p:nvSpPr>
          <p:cNvPr id="34831" name="ZoneTexte 42"/>
          <p:cNvSpPr txBox="1">
            <a:spLocks noChangeArrowheads="1"/>
          </p:cNvSpPr>
          <p:nvPr/>
        </p:nvSpPr>
        <p:spPr bwMode="auto">
          <a:xfrm>
            <a:off x="1379761" y="4728886"/>
            <a:ext cx="186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err="1">
                <a:solidFill>
                  <a:srgbClr val="0070C0"/>
                </a:solidFill>
                <a:latin typeface="Calibri"/>
              </a:rPr>
              <a:t>Progesteron</a:t>
            </a:r>
            <a:endParaRPr lang="fr-FR" altLang="fr-FR" sz="2000" dirty="0">
              <a:solidFill>
                <a:srgbClr val="0070C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err="1">
                <a:solidFill>
                  <a:srgbClr val="0070C0"/>
                </a:solidFill>
                <a:latin typeface="Calibri"/>
              </a:rPr>
              <a:t>Estrogen</a:t>
            </a:r>
            <a:endParaRPr lang="fr-FR" altLang="fr-FR" sz="20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0730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>
            <a:fillRect/>
          </a:stretch>
        </p:blipFill>
        <p:spPr bwMode="auto">
          <a:xfrm>
            <a:off x="3034818" y="1103098"/>
            <a:ext cx="19510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e 40"/>
          <p:cNvSpPr/>
          <p:nvPr/>
        </p:nvSpPr>
        <p:spPr>
          <a:xfrm>
            <a:off x="4251763" y="4334002"/>
            <a:ext cx="354012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4628099" y="4543785"/>
            <a:ext cx="1522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courbée vers la gauche 1"/>
          <p:cNvSpPr/>
          <p:nvPr/>
        </p:nvSpPr>
        <p:spPr>
          <a:xfrm flipH="1">
            <a:off x="3038880" y="4933679"/>
            <a:ext cx="539925" cy="369332"/>
          </a:xfrm>
          <a:prstGeom prst="curvedLeftArrow">
            <a:avLst>
              <a:gd name="adj1" fmla="val 10443"/>
              <a:gd name="adj2" fmla="val 50000"/>
              <a:gd name="adj3" fmla="val 15907"/>
            </a:avLst>
          </a:prstGeom>
          <a:solidFill>
            <a:srgbClr val="F8F8F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403376" y="1751807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srgbClr val="FF0000"/>
                </a:solidFill>
                <a:latin typeface="Calibri"/>
              </a:rPr>
              <a:t>Leptin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147166" y="2002870"/>
            <a:ext cx="153381" cy="2374619"/>
          </a:xfrm>
          <a:prstGeom prst="downArrow">
            <a:avLst/>
          </a:prstGeom>
          <a:solidFill>
            <a:srgbClr val="F8F8F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147165" y="5048257"/>
            <a:ext cx="354012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324171" y="5477241"/>
            <a:ext cx="18268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600"/>
              <a:t>Obesity induces modifications in hormonal secretions</a:t>
            </a:r>
            <a:endParaRPr lang="fr-FR" sz="3600" dirty="0"/>
          </a:p>
        </p:txBody>
      </p:sp>
      <p:sp>
        <p:nvSpPr>
          <p:cNvPr id="4" name="Éclair 3"/>
          <p:cNvSpPr/>
          <p:nvPr/>
        </p:nvSpPr>
        <p:spPr>
          <a:xfrm rot="3903218">
            <a:off x="6254337" y="1561945"/>
            <a:ext cx="273539" cy="239183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clair 23"/>
          <p:cNvSpPr/>
          <p:nvPr/>
        </p:nvSpPr>
        <p:spPr>
          <a:xfrm rot="3025787">
            <a:off x="7168912" y="2039929"/>
            <a:ext cx="325078" cy="195873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clair 26"/>
          <p:cNvSpPr/>
          <p:nvPr/>
        </p:nvSpPr>
        <p:spPr>
          <a:xfrm rot="1598457">
            <a:off x="8013891" y="2340150"/>
            <a:ext cx="340298" cy="269511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« good </a:t>
            </a:r>
            <a:r>
              <a:rPr lang="fr-FR" dirty="0" err="1" smtClean="0"/>
              <a:t>breeding</a:t>
            </a:r>
            <a:r>
              <a:rPr lang="fr-FR" dirty="0" smtClean="0"/>
              <a:t> performances »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9" y="1558923"/>
            <a:ext cx="7434015" cy="48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Fotolia_3047042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0"/>
            <a:ext cx="9144000" cy="68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24001" y="631767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Challier</a:t>
            </a:r>
            <a:r>
              <a:rPr lang="en-US" sz="1600" dirty="0">
                <a:solidFill>
                  <a:srgbClr val="FFFFFF"/>
                </a:solidFill>
              </a:rPr>
              <a:t> JC. et al. Obesity in Pregnancy Stimulates Macrophage Accumulation and Inflammation in the Placenta. Placenta, 2008, 29 (3) : 274-281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4183" y="5340742"/>
            <a:ext cx="1401289" cy="646331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Lean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946570" y="1552385"/>
            <a:ext cx="1997035" cy="646331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Obese</a:t>
            </a:r>
          </a:p>
        </p:txBody>
      </p:sp>
      <p:sp>
        <p:nvSpPr>
          <p:cNvPr id="5" name="Flèche droite 4"/>
          <p:cNvSpPr/>
          <p:nvPr/>
        </p:nvSpPr>
        <p:spPr>
          <a:xfrm rot="19551361">
            <a:off x="3397737" y="3607629"/>
            <a:ext cx="5260559" cy="2992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472" y="3084773"/>
            <a:ext cx="4281055" cy="1077218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</a:rPr>
              <a:t>Inflammatory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cells</a:t>
            </a:r>
            <a:r>
              <a:rPr lang="fr-FR" sz="2000" dirty="0">
                <a:solidFill>
                  <a:srgbClr val="FF0000"/>
                </a:solidFill>
              </a:rPr>
              <a:t> in the placenta  </a:t>
            </a:r>
          </a:p>
          <a:p>
            <a:pPr algn="ctr"/>
            <a:r>
              <a:rPr lang="fr-FR" sz="4400" b="1" dirty="0">
                <a:solidFill>
                  <a:srgbClr val="FF0000"/>
                </a:solidFill>
              </a:rPr>
              <a:t>X 4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1"/>
            <a:ext cx="12192000" cy="1016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/>
              <a:t>Obesity induces an inflammation of placenta in human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73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5288" y="636808"/>
            <a:ext cx="5985163" cy="62048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Obesity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7599462" y="1257292"/>
            <a:ext cx="397824" cy="150965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3625677" y="1257293"/>
            <a:ext cx="397824" cy="1509650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38738" y="2973093"/>
            <a:ext cx="3171702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General and local inflammation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18736" y="2953607"/>
            <a:ext cx="275927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Hormonal </a:t>
            </a:r>
            <a:r>
              <a:rPr lang="fr-FR" sz="2400" dirty="0" err="1"/>
              <a:t>dysregulation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93672" y="5220703"/>
            <a:ext cx="3284023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FFFFFF"/>
                </a:solidFill>
              </a:rPr>
              <a:t>Infertility</a:t>
            </a: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14" name="Organigramme : Processus 13"/>
          <p:cNvSpPr/>
          <p:nvPr/>
        </p:nvSpPr>
        <p:spPr>
          <a:xfrm>
            <a:off x="5410441" y="3253836"/>
            <a:ext cx="1008295" cy="134755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5763491" y="3388590"/>
            <a:ext cx="344384" cy="1646544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1071" r="9337" b="2016"/>
          <a:stretch/>
        </p:blipFill>
        <p:spPr bwMode="auto">
          <a:xfrm>
            <a:off x="2741181" y="1520043"/>
            <a:ext cx="6234545" cy="44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ZoneTexte 5"/>
          <p:cNvSpPr txBox="1">
            <a:spLocks noChangeArrowheads="1"/>
          </p:cNvSpPr>
          <p:nvPr/>
        </p:nvSpPr>
        <p:spPr bwMode="auto">
          <a:xfrm>
            <a:off x="1141047" y="6181349"/>
            <a:ext cx="996461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Brannian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JD et al. Baseline non-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fasting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serum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leptin concentration to body mass index ratio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is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predictive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of IVF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outcomes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.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Human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reproduction, 2001, 16, 9 : 1819-1826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"/>
            <a:ext cx="12192000" cy="1016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altLang="fr-FR" sz="3600" dirty="0"/>
              <a:t>Obesity decreases fertility in human</a:t>
            </a:r>
          </a:p>
        </p:txBody>
      </p:sp>
    </p:spTree>
    <p:extLst>
      <p:ext uri="{BB962C8B-B14F-4D97-AF65-F5344CB8AC3E}">
        <p14:creationId xmlns:p14="http://schemas.microsoft.com/office/powerpoint/2010/main" val="15410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dog on BCS and reproduction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37" y="1117601"/>
            <a:ext cx="7829125" cy="447330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04" y="5549830"/>
            <a:ext cx="1764811" cy="115867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81" y="5570367"/>
            <a:ext cx="1764811" cy="11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BCS influence </a:t>
            </a:r>
            <a:r>
              <a:rPr lang="fr-FR" sz="3600" dirty="0" err="1" smtClean="0"/>
              <a:t>prevalence</a:t>
            </a:r>
            <a:r>
              <a:rPr lang="fr-FR" sz="3600" dirty="0" smtClean="0"/>
              <a:t> of </a:t>
            </a:r>
            <a:r>
              <a:rPr lang="fr-FR" sz="3600" dirty="0" err="1" smtClean="0"/>
              <a:t>low</a:t>
            </a:r>
            <a:r>
              <a:rPr lang="fr-FR" sz="3600" dirty="0" smtClean="0"/>
              <a:t> </a:t>
            </a:r>
            <a:r>
              <a:rPr lang="fr-FR" sz="3600" dirty="0" err="1" smtClean="0"/>
              <a:t>birth</a:t>
            </a:r>
            <a:r>
              <a:rPr lang="fr-FR" sz="3600" dirty="0" smtClean="0"/>
              <a:t> </a:t>
            </a:r>
            <a:r>
              <a:rPr lang="fr-FR" sz="3600" dirty="0" err="1" smtClean="0"/>
              <a:t>weight</a:t>
            </a:r>
            <a:r>
              <a:rPr lang="fr-FR" sz="3600" dirty="0" smtClean="0"/>
              <a:t> and </a:t>
            </a:r>
            <a:r>
              <a:rPr lang="fr-FR" sz="3600" dirty="0" err="1" smtClean="0"/>
              <a:t>mortality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-312615" y="12786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070C0"/>
                </a:solidFill>
              </a:rPr>
              <a:t>Prevalence of </a:t>
            </a:r>
            <a:r>
              <a:rPr lang="fr-FR" altLang="fr-FR" sz="2000" b="1" dirty="0" err="1">
                <a:solidFill>
                  <a:srgbClr val="0070C0"/>
                </a:solidFill>
              </a:rPr>
              <a:t>low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b="1" dirty="0" err="1">
                <a:solidFill>
                  <a:srgbClr val="0070C0"/>
                </a:solidFill>
              </a:rPr>
              <a:t>birth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b="1" dirty="0" err="1">
                <a:solidFill>
                  <a:srgbClr val="0070C0"/>
                </a:solidFill>
              </a:rPr>
              <a:t>weights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altLang="fr-F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22,5 </a:t>
            </a:r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%</a:t>
            </a: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5" y="2147671"/>
            <a:ext cx="4197827" cy="4498244"/>
          </a:xfrm>
          <a:prstGeom prst="rect">
            <a:avLst/>
          </a:prstGeom>
        </p:spPr>
      </p:pic>
      <p:sp>
        <p:nvSpPr>
          <p:cNvPr id="7" name="ZoneTexte 116"/>
          <p:cNvSpPr txBox="1">
            <a:spLocks noChangeArrowheads="1"/>
          </p:cNvSpPr>
          <p:nvPr/>
        </p:nvSpPr>
        <p:spPr bwMode="auto">
          <a:xfrm>
            <a:off x="73763" y="2087986"/>
            <a:ext cx="3579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dirty="0" err="1"/>
              <a:t>Low</a:t>
            </a:r>
            <a:r>
              <a:rPr lang="fr-FR" altLang="fr-FR" sz="1200" dirty="0"/>
              <a:t> </a:t>
            </a:r>
            <a:r>
              <a:rPr lang="fr-FR" altLang="fr-FR" sz="1200" dirty="0" err="1"/>
              <a:t>birth</a:t>
            </a:r>
            <a:r>
              <a:rPr lang="fr-FR" altLang="fr-FR" sz="1200" dirty="0"/>
              <a:t> </a:t>
            </a:r>
            <a:r>
              <a:rPr lang="fr-FR" altLang="fr-FR" sz="1200" dirty="0" err="1"/>
              <a:t>weight</a:t>
            </a:r>
            <a:r>
              <a:rPr lang="fr-FR" altLang="fr-FR" sz="1200" dirty="0"/>
              <a:t> </a:t>
            </a:r>
            <a:r>
              <a:rPr lang="fr-FR" altLang="fr-FR" sz="1200" dirty="0" err="1"/>
              <a:t>puppies</a:t>
            </a:r>
            <a:r>
              <a:rPr lang="fr-FR" altLang="fr-FR" sz="1200" dirty="0"/>
              <a:t> (%) </a:t>
            </a:r>
          </a:p>
        </p:txBody>
      </p:sp>
      <p:graphicFrame>
        <p:nvGraphicFramePr>
          <p:cNvPr id="8" name="Graphique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37195"/>
              </p:ext>
            </p:extLst>
          </p:nvPr>
        </p:nvGraphicFramePr>
        <p:xfrm>
          <a:off x="7018216" y="2147671"/>
          <a:ext cx="4056185" cy="444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Graphique" r:id="rId4" imgW="4419983" imgH="4932091" progId="Excel.Chart.8">
                  <p:embed/>
                </p:oleObj>
              </mc:Choice>
              <mc:Fallback>
                <p:oleObj name="Graphique" r:id="rId4" imgW="4419983" imgH="4932091" progId="Excel.Chart.8">
                  <p:embed/>
                  <p:pic>
                    <p:nvPicPr>
                      <p:cNvPr id="2201" name="Graphique 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16" y="2147671"/>
                        <a:ext cx="4056185" cy="4447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12171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FF0000"/>
                </a:solidFill>
              </a:rPr>
              <a:t>Perinatal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mortality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altLang="fr-FR" sz="2400" b="1" dirty="0" smtClean="0">
                <a:solidFill>
                  <a:srgbClr val="FF0000"/>
                </a:solidFill>
              </a:rPr>
              <a:t>25,1 </a:t>
            </a:r>
            <a:r>
              <a:rPr lang="fr-FR" altLang="fr-FR" sz="2400" b="1" dirty="0">
                <a:solidFill>
                  <a:srgbClr val="FF0000"/>
                </a:solidFill>
              </a:rPr>
              <a:t>% </a:t>
            </a:r>
            <a:endParaRPr lang="fr-FR" sz="2400" dirty="0"/>
          </a:p>
        </p:txBody>
      </p:sp>
      <p:sp>
        <p:nvSpPr>
          <p:cNvPr id="10" name="ZoneTexte 139"/>
          <p:cNvSpPr txBox="1">
            <a:spLocks noChangeArrowheads="1"/>
          </p:cNvSpPr>
          <p:nvPr/>
        </p:nvSpPr>
        <p:spPr bwMode="auto">
          <a:xfrm>
            <a:off x="6242173" y="2092647"/>
            <a:ext cx="2894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100" dirty="0" err="1"/>
              <a:t>Mortality</a:t>
            </a:r>
            <a:r>
              <a:rPr lang="fr-FR" altLang="fr-FR" sz="1100" dirty="0"/>
              <a:t> (0-2 </a:t>
            </a:r>
            <a:r>
              <a:rPr lang="fr-FR" altLang="fr-FR" sz="1100" dirty="0" err="1"/>
              <a:t>days</a:t>
            </a:r>
            <a:r>
              <a:rPr lang="fr-FR" altLang="fr-FR" sz="1100" dirty="0"/>
              <a:t>)  (%) </a:t>
            </a:r>
          </a:p>
        </p:txBody>
      </p:sp>
    </p:spTree>
    <p:extLst>
      <p:ext uri="{BB962C8B-B14F-4D97-AF65-F5344CB8AC3E}">
        <p14:creationId xmlns:p14="http://schemas.microsoft.com/office/powerpoint/2010/main" val="13178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386" y="2603499"/>
            <a:ext cx="3362200" cy="3013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9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80" y="2826398"/>
            <a:ext cx="1168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 descr="grais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88" y="3073321"/>
            <a:ext cx="931556" cy="9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10"/>
          <p:cNvSpPr>
            <a:spLocks noChangeArrowheads="1"/>
          </p:cNvSpPr>
          <p:nvPr/>
        </p:nvSpPr>
        <p:spPr bwMode="auto">
          <a:xfrm>
            <a:off x="2767305" y="2109275"/>
            <a:ext cx="1936506" cy="733425"/>
          </a:xfrm>
          <a:prstGeom prst="curvedDownArrow">
            <a:avLst>
              <a:gd name="adj1" fmla="val 54598"/>
              <a:gd name="adj2" fmla="val 132018"/>
              <a:gd name="adj3" fmla="val 3333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703388" y="1412876"/>
            <a:ext cx="914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fr-FR" altLang="fr-FR" b="1">
              <a:solidFill>
                <a:srgbClr val="2F2B20"/>
              </a:solidFill>
              <a:latin typeface="Tahoma" pitchFamily="34" charset="0"/>
            </a:endParaRPr>
          </a:p>
        </p:txBody>
      </p:sp>
      <p:pic>
        <p:nvPicPr>
          <p:cNvPr id="38919" name="Picture 4" descr="Obesite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 r="25380"/>
          <a:stretch>
            <a:fillRect/>
          </a:stretch>
        </p:blipFill>
        <p:spPr bwMode="auto">
          <a:xfrm>
            <a:off x="0" y="2876061"/>
            <a:ext cx="2069971" cy="15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1867369" y="3393282"/>
            <a:ext cx="637067" cy="3652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altLang="fr-FR" sz="3600" dirty="0">
                <a:cs typeface="Sakkal Majalla" panose="02000000000000000000" pitchFamily="2" charset="-78"/>
              </a:rPr>
              <a:t>Overweight </a:t>
            </a:r>
            <a:r>
              <a:rPr lang="fr-FR" altLang="fr-FR" sz="3600" dirty="0" err="1">
                <a:cs typeface="Sakkal Majalla" panose="02000000000000000000" pitchFamily="2" charset="-78"/>
              </a:rPr>
              <a:t>bitches</a:t>
            </a:r>
            <a:r>
              <a:rPr lang="fr-FR" altLang="fr-FR" sz="3600" dirty="0">
                <a:cs typeface="Sakkal Majalla" panose="02000000000000000000" pitchFamily="2" charset="-78"/>
              </a:rPr>
              <a:t> </a:t>
            </a:r>
            <a:r>
              <a:rPr lang="fr-FR" altLang="fr-FR" sz="3600" dirty="0" err="1">
                <a:cs typeface="Sakkal Majalla" panose="02000000000000000000" pitchFamily="2" charset="-78"/>
              </a:rPr>
              <a:t>accumulate</a:t>
            </a:r>
            <a:r>
              <a:rPr lang="fr-FR" altLang="fr-FR" sz="3600" dirty="0">
                <a:cs typeface="Sakkal Majalla" panose="02000000000000000000" pitchFamily="2" charset="-78"/>
              </a:rPr>
              <a:t> fat </a:t>
            </a:r>
            <a:r>
              <a:rPr lang="fr-FR" altLang="fr-FR" sz="3600" dirty="0" smtClean="0">
                <a:cs typeface="Sakkal Majalla" panose="02000000000000000000" pitchFamily="2" charset="-78"/>
              </a:rPr>
              <a:t>in </a:t>
            </a:r>
            <a:r>
              <a:rPr lang="fr-FR" altLang="fr-FR" sz="3600" dirty="0">
                <a:cs typeface="Sakkal Majalla" panose="02000000000000000000" pitchFamily="2" charset="-78"/>
              </a:rPr>
              <a:t>the </a:t>
            </a:r>
            <a:r>
              <a:rPr lang="fr-FR" altLang="fr-FR" sz="3600" dirty="0" err="1">
                <a:cs typeface="Sakkal Majalla" panose="02000000000000000000" pitchFamily="2" charset="-78"/>
              </a:rPr>
              <a:t>uterus</a:t>
            </a:r>
            <a:r>
              <a:rPr lang="fr-FR" altLang="fr-FR" sz="3600" dirty="0"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2" name="Organigramme : Processus 11"/>
          <p:cNvSpPr/>
          <p:nvPr/>
        </p:nvSpPr>
        <p:spPr>
          <a:xfrm>
            <a:off x="5710543" y="2398889"/>
            <a:ext cx="5472422" cy="333935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5796855" y="1468611"/>
            <a:ext cx="5472422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dirty="0" err="1" smtClean="0">
                <a:solidFill>
                  <a:schemeClr val="tx1"/>
                </a:solidFill>
              </a:rPr>
              <a:t>Uterus</a:t>
            </a:r>
            <a:r>
              <a:rPr lang="fr-FR" altLang="fr-FR" dirty="0" smtClean="0">
                <a:solidFill>
                  <a:schemeClr val="tx1"/>
                </a:solidFill>
              </a:rPr>
              <a:t> has a muscle :  </a:t>
            </a:r>
            <a:r>
              <a:rPr lang="fr-FR" altLang="fr-FR" dirty="0" err="1" smtClean="0">
                <a:solidFill>
                  <a:schemeClr val="tx1"/>
                </a:solidFill>
              </a:rPr>
              <a:t>myometra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14154"/>
          <a:stretch/>
        </p:blipFill>
        <p:spPr bwMode="auto">
          <a:xfrm>
            <a:off x="5805545" y="2824452"/>
            <a:ext cx="1092530" cy="217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7269897" y="2552961"/>
            <a:ext cx="3913067" cy="2676525"/>
            <a:chOff x="1701859" y="2267880"/>
            <a:chExt cx="3913067" cy="2676525"/>
          </a:xfrm>
        </p:grpSpPr>
        <p:pic>
          <p:nvPicPr>
            <p:cNvPr id="16" name="Picture 2" descr="http://www.vetopsy.fr/anatomie/systeme-genital/images/uterus-structure-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551" y="2267880"/>
              <a:ext cx="3762375" cy="267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500220" y="2814452"/>
              <a:ext cx="9856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Limit</a:t>
              </a:r>
              <a:r>
                <a:rPr lang="fr-FR" sz="900" dirty="0"/>
                <a:t> of </a:t>
              </a:r>
              <a:r>
                <a:rPr lang="fr-FR" sz="900" dirty="0" err="1"/>
                <a:t>uterus</a:t>
              </a:r>
              <a:endParaRPr lang="fr-FR" sz="9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23754" y="2851436"/>
              <a:ext cx="843149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Myometra</a:t>
              </a:r>
              <a:endParaRPr lang="fr-FR" sz="9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86742" y="4580324"/>
              <a:ext cx="946996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Endometra</a:t>
              </a:r>
              <a:endParaRPr lang="fr-FR" sz="9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86793" y="4524282"/>
              <a:ext cx="928133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Uterus</a:t>
              </a:r>
              <a:endParaRPr lang="fr-FR" sz="1200" b="1" dirty="0"/>
            </a:p>
            <a:p>
              <a:pPr algn="ctr"/>
              <a:endParaRPr lang="fr-FR" sz="9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33738" y="3606142"/>
              <a:ext cx="687839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Lumen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701859" y="2355954"/>
              <a:ext cx="73627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Abdominal </a:t>
              </a:r>
              <a:r>
                <a:rPr lang="fr-FR" sz="800" dirty="0" err="1"/>
                <a:t>cavity</a:t>
              </a:r>
              <a:endParaRPr lang="fr-FR" sz="1100" b="1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6529939" y="3367348"/>
            <a:ext cx="213756" cy="290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6808618" y="3307972"/>
            <a:ext cx="534391" cy="409077"/>
          </a:xfrm>
          <a:prstGeom prst="rightArrow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9" descr="gra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7" y="269143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gra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73" y="274207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gra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60" y="2825459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gra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57" y="268784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4397" y="3046462"/>
            <a:ext cx="8924500" cy="318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6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>
            <a:fillRect/>
          </a:stretch>
        </p:blipFill>
        <p:spPr bwMode="auto">
          <a:xfrm>
            <a:off x="6466344" y="1206787"/>
            <a:ext cx="931297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5" descr="grais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74" y="1396006"/>
            <a:ext cx="11858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AutoShape 25"/>
          <p:cNvSpPr>
            <a:spLocks noChangeArrowheads="1"/>
          </p:cNvSpPr>
          <p:nvPr/>
        </p:nvSpPr>
        <p:spPr bwMode="auto">
          <a:xfrm rot="2849734">
            <a:off x="6733103" y="1975795"/>
            <a:ext cx="523555" cy="245923"/>
          </a:xfrm>
          <a:prstGeom prst="rightArrow">
            <a:avLst>
              <a:gd name="adj1" fmla="val 41056"/>
              <a:gd name="adj2" fmla="val 83554"/>
            </a:avLst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pic>
        <p:nvPicPr>
          <p:cNvPr id="4096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73" y="1206788"/>
            <a:ext cx="1205751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29"/>
          <p:cNvSpPr>
            <a:spLocks noChangeShapeType="1"/>
          </p:cNvSpPr>
          <p:nvPr/>
        </p:nvSpPr>
        <p:spPr bwMode="auto">
          <a:xfrm>
            <a:off x="3377838" y="2106100"/>
            <a:ext cx="29225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2F2B2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9" name="Text Box 32"/>
          <p:cNvSpPr txBox="1">
            <a:spLocks noChangeArrowheads="1"/>
          </p:cNvSpPr>
          <p:nvPr/>
        </p:nvSpPr>
        <p:spPr bwMode="auto">
          <a:xfrm>
            <a:off x="7539076" y="1783044"/>
            <a:ext cx="795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rgbClr val="2F2B20"/>
                </a:solidFill>
              </a:rPr>
              <a:t>+</a:t>
            </a:r>
          </a:p>
        </p:txBody>
      </p:sp>
      <p:sp>
        <p:nvSpPr>
          <p:cNvPr id="40970" name="Rectangle 3"/>
          <p:cNvSpPr>
            <a:spLocks noChangeArrowheads="1"/>
          </p:cNvSpPr>
          <p:nvPr/>
        </p:nvSpPr>
        <p:spPr bwMode="auto">
          <a:xfrm>
            <a:off x="1524000" y="115889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524000" y="64008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Zhang J. et al. Poor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uterine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contractility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 in obese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women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. BJOG 2007;114:343–348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849734">
            <a:off x="8646257" y="1950226"/>
            <a:ext cx="523555" cy="245923"/>
          </a:xfrm>
          <a:prstGeom prst="rightArrow">
            <a:avLst>
              <a:gd name="adj1" fmla="val 41056"/>
              <a:gd name="adj2" fmla="val 83554"/>
            </a:avLst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5079" y="1945434"/>
            <a:ext cx="450852" cy="4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60360245"/>
              </p:ext>
            </p:extLst>
          </p:nvPr>
        </p:nvGraphicFramePr>
        <p:xfrm>
          <a:off x="836335" y="3502637"/>
          <a:ext cx="4374204" cy="25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59563" y="3146377"/>
            <a:ext cx="615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2067" y="3146377"/>
            <a:ext cx="416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Amplitude</a:t>
            </a:r>
          </a:p>
        </p:txBody>
      </p:sp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3849967412"/>
              </p:ext>
            </p:extLst>
          </p:nvPr>
        </p:nvGraphicFramePr>
        <p:xfrm>
          <a:off x="6466344" y="3569984"/>
          <a:ext cx="4374204" cy="25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6366424" y="3213724"/>
            <a:ext cx="638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32076" y="3213724"/>
            <a:ext cx="416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Frequency </a:t>
            </a:r>
            <a:r>
              <a:rPr lang="fr-FR" dirty="0"/>
              <a:t>(10 minutes)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altLang="fr-FR" sz="3600"/>
              <a:t>In overweight women, a diminution of myometra contraction is observed</a:t>
            </a: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20524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Graphic spid="5" grpId="0">
        <p:bldAsOne/>
      </p:bldGraphic>
      <p:bldP spid="6" grpId="0" animBg="1"/>
      <p:bldP spid="7" grpId="0"/>
      <p:bldGraphic spid="23" grpId="0">
        <p:bldAsOne/>
      </p:bldGraphic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Overweight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in pure </a:t>
            </a:r>
            <a:r>
              <a:rPr lang="fr-FR" dirty="0" err="1" smtClean="0"/>
              <a:t>breed</a:t>
            </a:r>
            <a:r>
              <a:rPr lang="fr-FR" dirty="0" smtClean="0"/>
              <a:t> dogs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72819" y="2968113"/>
            <a:ext cx="21393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UK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(</a:t>
            </a:r>
            <a:r>
              <a:rPr lang="fr-FR" sz="2000" b="1" dirty="0" err="1" smtClean="0">
                <a:solidFill>
                  <a:srgbClr val="0070C0"/>
                </a:solidFill>
              </a:rPr>
              <a:t>Crufts</a:t>
            </a:r>
            <a:r>
              <a:rPr lang="fr-FR" sz="2000" b="1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fr-FR" sz="1100" dirty="0"/>
          </a:p>
          <a:p>
            <a:pPr algn="ctr"/>
            <a:r>
              <a:rPr lang="fr-FR" dirty="0" smtClean="0"/>
              <a:t>960 dogs**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21507" y="6115592"/>
            <a:ext cx="994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Corbee</a:t>
            </a:r>
            <a:r>
              <a:rPr lang="en-US" sz="1200" dirty="0" smtClean="0"/>
              <a:t> RJ (2013). Obesity in show dogs. Journal of animal physiology and </a:t>
            </a:r>
            <a:r>
              <a:rPr lang="en-US" sz="1200" dirty="0"/>
              <a:t>animal </a:t>
            </a:r>
            <a:r>
              <a:rPr lang="en-US" sz="1200" dirty="0" smtClean="0"/>
              <a:t>nutrition. 97, 5, 904–910  </a:t>
            </a:r>
          </a:p>
          <a:p>
            <a:r>
              <a:rPr lang="en-US" sz="1200" dirty="0" smtClean="0"/>
              <a:t>**Such</a:t>
            </a:r>
            <a:r>
              <a:rPr lang="en-US" sz="1200" dirty="0"/>
              <a:t>, ZR., German, AJ</a:t>
            </a:r>
            <a:r>
              <a:rPr lang="en-US" sz="1200" dirty="0" smtClean="0"/>
              <a:t>. (</a:t>
            </a:r>
            <a:r>
              <a:rPr lang="en-US" sz="1200" dirty="0"/>
              <a:t>2015) Best in show but not best shape: a photographic assessment of show dog body </a:t>
            </a:r>
            <a:r>
              <a:rPr lang="en-US" sz="1200" dirty="0" smtClean="0"/>
              <a:t>condition. Veterinary </a:t>
            </a:r>
            <a:r>
              <a:rPr lang="en-US" sz="1200" dirty="0"/>
              <a:t>Record 177, 125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***Unpublished results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8670238" y="2924125"/>
            <a:ext cx="27450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France and </a:t>
            </a:r>
            <a:r>
              <a:rPr lang="fr-FR" sz="2000" b="1" dirty="0" err="1" smtClean="0">
                <a:solidFill>
                  <a:srgbClr val="0070C0"/>
                </a:solidFill>
              </a:rPr>
              <a:t>Belgium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(world dog show)</a:t>
            </a:r>
          </a:p>
          <a:p>
            <a:pPr algn="ctr"/>
            <a:endParaRPr lang="fr-FR" sz="1000" dirty="0"/>
          </a:p>
          <a:p>
            <a:pPr algn="ctr"/>
            <a:r>
              <a:rPr lang="fr-FR" dirty="0" smtClean="0"/>
              <a:t>482 dogs***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774" r="3977"/>
          <a:stretch/>
        </p:blipFill>
        <p:spPr>
          <a:xfrm>
            <a:off x="2496598" y="1389256"/>
            <a:ext cx="1934725" cy="13072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826"/>
          <a:stretch/>
        </p:blipFill>
        <p:spPr>
          <a:xfrm>
            <a:off x="4431323" y="1389256"/>
            <a:ext cx="5884984" cy="12254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79877" y="4307197"/>
            <a:ext cx="197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23 %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53856" y="4382644"/>
            <a:ext cx="197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26 %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8747" y="2968113"/>
            <a:ext cx="27450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Holland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(Winner show)</a:t>
            </a:r>
          </a:p>
          <a:p>
            <a:pPr algn="ctr"/>
            <a:endParaRPr lang="fr-FR" sz="1000" dirty="0"/>
          </a:p>
          <a:p>
            <a:pPr algn="ctr"/>
            <a:r>
              <a:rPr lang="fr-FR" dirty="0" smtClean="0"/>
              <a:t>1379 dogs*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02630" y="4363407"/>
            <a:ext cx="197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19 %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1842294" y="4595019"/>
            <a:ext cx="850741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3200" dirty="0" err="1"/>
              <a:t>Only</a:t>
            </a:r>
            <a:r>
              <a:rPr lang="fr-FR" altLang="fr-FR" sz="3200" dirty="0"/>
              <a:t> </a:t>
            </a:r>
            <a:r>
              <a:rPr lang="fr-FR" altLang="fr-FR" sz="3200" dirty="0" err="1"/>
              <a:t>healthy</a:t>
            </a:r>
            <a:r>
              <a:rPr lang="fr-FR" altLang="fr-FR" sz="3200" dirty="0"/>
              <a:t> dogs in a good body condition score </a:t>
            </a:r>
            <a:r>
              <a:rPr lang="fr-FR" altLang="fr-FR" sz="3200" dirty="0" err="1"/>
              <a:t>should</a:t>
            </a:r>
            <a:r>
              <a:rPr lang="fr-FR" altLang="fr-FR" sz="3200" dirty="0"/>
              <a:t> </a:t>
            </a:r>
            <a:r>
              <a:rPr lang="fr-FR" altLang="fr-FR" sz="3200" dirty="0" err="1"/>
              <a:t>be</a:t>
            </a:r>
            <a:r>
              <a:rPr lang="fr-FR" altLang="fr-FR" sz="3200" dirty="0"/>
              <a:t> </a:t>
            </a:r>
            <a:r>
              <a:rPr lang="fr-FR" altLang="fr-FR" sz="3200" dirty="0" err="1"/>
              <a:t>used</a:t>
            </a:r>
            <a:r>
              <a:rPr lang="fr-FR" altLang="fr-FR" sz="3200" dirty="0"/>
              <a:t> for </a:t>
            </a:r>
            <a:r>
              <a:rPr lang="fr-FR" altLang="fr-FR" sz="3200" dirty="0" err="1"/>
              <a:t>breeding</a:t>
            </a:r>
            <a:endParaRPr lang="fr-FR" altLang="fr-FR" sz="32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98" y="1945687"/>
            <a:ext cx="2738190" cy="22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Assessment of body condition score before the mating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feed</a:t>
            </a:r>
            <a:r>
              <a:rPr lang="fr-FR" dirty="0" smtClean="0"/>
              <a:t> the dog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pregnancy</a:t>
            </a:r>
            <a:r>
              <a:rPr lang="fr-FR" dirty="0" smtClean="0"/>
              <a:t> </a:t>
            </a:r>
            <a:r>
              <a:rPr lang="fr-FR" sz="4000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03" y="1815401"/>
            <a:ext cx="6384643" cy="41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breeding</a:t>
            </a:r>
            <a:r>
              <a:rPr lang="fr-FR" dirty="0" smtClean="0"/>
              <a:t> performances if…..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20431" y="3524738"/>
            <a:ext cx="9948984" cy="4923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9556"/>
          <a:stretch/>
        </p:blipFill>
        <p:spPr>
          <a:xfrm>
            <a:off x="10270164" y="2619403"/>
            <a:ext cx="1797538" cy="18106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" y="1326198"/>
            <a:ext cx="1222142" cy="1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J01Feco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961752" y="4910006"/>
            <a:ext cx="514260" cy="13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J01Fecond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" y="3154113"/>
            <a:ext cx="1440133" cy="10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J18Nidation_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5" y="3155606"/>
            <a:ext cx="1462564" cy="10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9" idx="2"/>
            <a:endCxn id="12" idx="0"/>
          </p:cNvCxnSpPr>
          <p:nvPr/>
        </p:nvCxnSpPr>
        <p:spPr>
          <a:xfrm>
            <a:off x="1218882" y="2496081"/>
            <a:ext cx="4367" cy="65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210550" y="4311542"/>
            <a:ext cx="5134" cy="58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FoetusJ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16" y="3154113"/>
            <a:ext cx="1341453" cy="11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J60Anterieu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73" y="3156132"/>
            <a:ext cx="1384025" cy="11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grellaur\Desktop\photo pour hanna\1079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20575"/>
          <a:stretch/>
        </p:blipFill>
        <p:spPr bwMode="auto">
          <a:xfrm>
            <a:off x="7274602" y="3192109"/>
            <a:ext cx="2394931" cy="10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6012" y="5271748"/>
            <a:ext cx="235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semen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sz="1600" i="1" dirty="0" smtClean="0">
                <a:solidFill>
                  <a:srgbClr val="00B050"/>
                </a:solidFill>
              </a:rPr>
              <a:t>Good </a:t>
            </a:r>
            <a:r>
              <a:rPr lang="fr-FR" sz="1600" i="1" dirty="0" err="1" smtClean="0">
                <a:solidFill>
                  <a:srgbClr val="00B050"/>
                </a:solidFill>
              </a:rPr>
              <a:t>mobility</a:t>
            </a:r>
            <a:r>
              <a:rPr lang="fr-FR" sz="1600" i="1" dirty="0" smtClean="0">
                <a:solidFill>
                  <a:srgbClr val="00B050"/>
                </a:solidFill>
              </a:rPr>
              <a:t>                   High concentration                       Normal </a:t>
            </a:r>
            <a:r>
              <a:rPr lang="fr-FR" sz="1600" i="1" dirty="0" err="1" smtClean="0">
                <a:solidFill>
                  <a:srgbClr val="00B050"/>
                </a:solidFill>
              </a:rPr>
              <a:t>morphology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29953" y="1493476"/>
            <a:ext cx="25716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ovocyte 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00" b="1" i="1" dirty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High </a:t>
            </a:r>
            <a:r>
              <a:rPr lang="fr-FR" b="1" i="1" dirty="0" err="1" smtClean="0">
                <a:solidFill>
                  <a:srgbClr val="00B050"/>
                </a:solidFill>
              </a:rPr>
              <a:t>number</a:t>
            </a:r>
            <a:r>
              <a:rPr lang="fr-FR" b="1" i="1" dirty="0" smtClean="0">
                <a:solidFill>
                  <a:srgbClr val="00B050"/>
                </a:solidFill>
              </a:rPr>
              <a:t> of ovocytes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40422" y="4308460"/>
            <a:ext cx="25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dystocia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97151" y="4205044"/>
            <a:ext cx="257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embryonic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52802" y="4255502"/>
            <a:ext cx="257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foetal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784818" y="4356855"/>
            <a:ext cx="2571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neonatal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birth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weight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Optimal </a:t>
            </a:r>
            <a:r>
              <a:rPr lang="fr-FR" b="1" i="1" dirty="0" err="1" smtClean="0">
                <a:solidFill>
                  <a:srgbClr val="00B050"/>
                </a:solidFill>
              </a:rPr>
              <a:t>growth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Healthy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puppy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74602" y="4277984"/>
            <a:ext cx="257168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Healthy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female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body condition</a:t>
            </a: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milk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(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r>
              <a:rPr lang="fr-FR" b="1" i="1" dirty="0" smtClean="0">
                <a:solidFill>
                  <a:srgbClr val="00B050"/>
                </a:solidFill>
              </a:rPr>
              <a:t> + </a:t>
            </a:r>
            <a:r>
              <a:rPr lang="fr-FR" b="1" i="1" dirty="0" err="1" smtClean="0">
                <a:solidFill>
                  <a:srgbClr val="00B050"/>
                </a:solidFill>
              </a:rPr>
              <a:t>quantity</a:t>
            </a:r>
            <a:r>
              <a:rPr lang="fr-FR" b="1" i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84124" y="1366502"/>
            <a:ext cx="479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A lot </a:t>
            </a:r>
            <a:r>
              <a:rPr lang="fr-FR" sz="3200" dirty="0" smtClean="0">
                <a:solidFill>
                  <a:srgbClr val="FF0000"/>
                </a:solidFill>
              </a:rPr>
              <a:t>of </a:t>
            </a:r>
            <a:r>
              <a:rPr lang="fr-FR" sz="3200" b="1" u="sng" dirty="0" err="1" smtClean="0">
                <a:solidFill>
                  <a:srgbClr val="FF0000"/>
                </a:solidFill>
              </a:rPr>
              <a:t>healthy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puppies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with</a:t>
            </a:r>
            <a:r>
              <a:rPr lang="fr-FR" sz="3200" dirty="0" smtClean="0">
                <a:solidFill>
                  <a:srgbClr val="FF0000"/>
                </a:solidFill>
              </a:rPr>
              <a:t> a </a:t>
            </a:r>
            <a:r>
              <a:rPr lang="fr-FR" sz="3200" dirty="0" err="1" smtClean="0">
                <a:solidFill>
                  <a:srgbClr val="FF0000"/>
                </a:solidFill>
              </a:rPr>
              <a:t>healthy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mother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7" grpId="0"/>
      <p:bldP spid="28" grpId="0"/>
      <p:bldP spid="29" grpId="0"/>
      <p:bldP spid="39" grpId="0"/>
      <p:bldP spid="40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905905"/>
          </a:xfrm>
        </p:spPr>
        <p:txBody>
          <a:bodyPr/>
          <a:lstStyle/>
          <a:p>
            <a:pPr algn="ctr"/>
            <a:r>
              <a:rPr lang="en-GB" sz="2800" dirty="0"/>
              <a:t>Foetal growth occurs at the end of pregnancy</a:t>
            </a:r>
          </a:p>
        </p:txBody>
      </p:sp>
      <p:pic>
        <p:nvPicPr>
          <p:cNvPr id="55306" name="Picture 10" descr="J18Nidation_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4811714"/>
            <a:ext cx="9604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J01Fecondation_V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811714"/>
            <a:ext cx="9604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oetusWEB_Chi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511675"/>
            <a:ext cx="9604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J32Paupieres_V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910014"/>
            <a:ext cx="9604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CordonVD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2951164"/>
            <a:ext cx="9604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chiot poils vde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987550"/>
            <a:ext cx="9604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FoetusJ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9" y="1025525"/>
            <a:ext cx="9604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9" name="Freeform 13"/>
          <p:cNvSpPr>
            <a:spLocks/>
          </p:cNvSpPr>
          <p:nvPr/>
        </p:nvSpPr>
        <p:spPr bwMode="auto">
          <a:xfrm>
            <a:off x="1466850" y="1027113"/>
            <a:ext cx="7937500" cy="4679950"/>
          </a:xfrm>
          <a:custGeom>
            <a:avLst/>
            <a:gdLst>
              <a:gd name="T0" fmla="*/ 0 w 5000"/>
              <a:gd name="T1" fmla="*/ 2879 h 2948"/>
              <a:gd name="T2" fmla="*/ 2235 w 5000"/>
              <a:gd name="T3" fmla="*/ 2727 h 2948"/>
              <a:gd name="T4" fmla="*/ 3712 w 5000"/>
              <a:gd name="T5" fmla="*/ 1553 h 2948"/>
              <a:gd name="T6" fmla="*/ 5000 w 5000"/>
              <a:gd name="T7" fmla="*/ 0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0" h="2948">
                <a:moveTo>
                  <a:pt x="0" y="2879"/>
                </a:moveTo>
                <a:cubicBezTo>
                  <a:pt x="808" y="2913"/>
                  <a:pt x="1616" y="2948"/>
                  <a:pt x="2235" y="2727"/>
                </a:cubicBezTo>
                <a:cubicBezTo>
                  <a:pt x="2854" y="2506"/>
                  <a:pt x="3251" y="2008"/>
                  <a:pt x="3712" y="1553"/>
                </a:cubicBezTo>
                <a:cubicBezTo>
                  <a:pt x="4173" y="1098"/>
                  <a:pt x="4586" y="549"/>
                  <a:pt x="500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1587500" y="6194425"/>
            <a:ext cx="82375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5795963" y="6015038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314951" y="6369050"/>
            <a:ext cx="903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35 days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8682039" y="6369050"/>
            <a:ext cx="903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63 days</a:t>
            </a: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9163050" y="6015038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9823450" y="5989638"/>
            <a:ext cx="673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419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996951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Energy </a:t>
            </a:r>
            <a:r>
              <a:rPr lang="en-GB" sz="3200" dirty="0" smtClean="0"/>
              <a:t>needs of the bitch </a:t>
            </a:r>
            <a:r>
              <a:rPr lang="en-GB" sz="3200" dirty="0"/>
              <a:t>increase </a:t>
            </a:r>
            <a:r>
              <a:rPr lang="en-GB" sz="3200" dirty="0" smtClean="0"/>
              <a:t>from </a:t>
            </a:r>
            <a:r>
              <a:rPr lang="en-GB" sz="3200" dirty="0"/>
              <a:t>the 6</a:t>
            </a:r>
            <a:r>
              <a:rPr lang="en-GB" sz="3200" baseline="30000" dirty="0"/>
              <a:t>th</a:t>
            </a:r>
            <a:r>
              <a:rPr lang="en-GB" sz="3200" dirty="0"/>
              <a:t> week of gestation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4" y="1899995"/>
            <a:ext cx="360838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083175" y="5683007"/>
            <a:ext cx="446563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0" name="Oval 8"/>
          <p:cNvSpPr>
            <a:spLocks noChangeAspect="1" noChangeArrowheads="1"/>
          </p:cNvSpPr>
          <p:nvPr/>
        </p:nvSpPr>
        <p:spPr bwMode="auto">
          <a:xfrm>
            <a:off x="6972300" y="5087695"/>
            <a:ext cx="179388" cy="1793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1" name="Oval 9"/>
          <p:cNvSpPr>
            <a:spLocks noChangeAspect="1" noChangeArrowheads="1"/>
          </p:cNvSpPr>
          <p:nvPr/>
        </p:nvSpPr>
        <p:spPr bwMode="auto">
          <a:xfrm>
            <a:off x="7872414" y="4366970"/>
            <a:ext cx="179387" cy="1793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2" name="Oval 10"/>
          <p:cNvSpPr>
            <a:spLocks noChangeAspect="1" noChangeArrowheads="1"/>
          </p:cNvSpPr>
          <p:nvPr/>
        </p:nvSpPr>
        <p:spPr bwMode="auto">
          <a:xfrm>
            <a:off x="8655050" y="3463681"/>
            <a:ext cx="179388" cy="1793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490664" y="1130057"/>
            <a:ext cx="1071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/>
              <a:t>% MER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309813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W1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136900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W2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917950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W3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760913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W4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588000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W5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6383338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W6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165975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W5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8007350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W7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8728075" y="5627444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W8</a:t>
            </a: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2125663" y="1817444"/>
            <a:ext cx="0" cy="3860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2049463" y="5678244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2049463" y="4908306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2049463" y="4136781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2049463" y="3357319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2049463" y="2587381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2049463" y="1817444"/>
            <a:ext cx="76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2125664" y="5678244"/>
            <a:ext cx="73612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V="1">
            <a:off x="2125663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2944813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52" name="Rectangle 60"/>
          <p:cNvSpPr>
            <a:spLocks noChangeArrowheads="1"/>
          </p:cNvSpPr>
          <p:nvPr/>
        </p:nvSpPr>
        <p:spPr bwMode="auto">
          <a:xfrm>
            <a:off x="9496426" y="1960319"/>
            <a:ext cx="663575" cy="372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 flipV="1">
            <a:off x="3762375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 flipV="1">
            <a:off x="4579938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 flipV="1">
            <a:off x="5397500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 flipV="1">
            <a:off x="6215063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V="1">
            <a:off x="7034213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 flipV="1">
            <a:off x="7851775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 flipV="1">
            <a:off x="8669338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4" name="Line 42"/>
          <p:cNvSpPr>
            <a:spLocks noChangeShapeType="1"/>
          </p:cNvSpPr>
          <p:nvPr/>
        </p:nvSpPr>
        <p:spPr bwMode="auto">
          <a:xfrm flipV="1">
            <a:off x="9486900" y="5678244"/>
            <a:ext cx="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1565275" y="5544895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100</a:t>
            </a:r>
            <a:endParaRPr lang="fr-FR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1565275" y="4774957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110</a:t>
            </a:r>
            <a:endParaRPr lang="fr-FR"/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1565275" y="4003432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120</a:t>
            </a:r>
            <a:endParaRPr lang="fr-FR"/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1565275" y="3223970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130</a:t>
            </a:r>
            <a:endParaRPr lang="fr-FR"/>
          </a:p>
        </p:txBody>
      </p: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1565275" y="2454032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140</a:t>
            </a:r>
            <a:endParaRPr lang="fr-FR"/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1565275" y="1684095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150</a:t>
            </a:r>
            <a:endParaRPr lang="fr-FR"/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2068513" y="589732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0</a:t>
            </a:r>
            <a:endParaRPr lang="fr-FR"/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2887663" y="589732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7</a:t>
            </a:r>
            <a:endParaRPr lang="fr-FR"/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3638550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14</a:t>
            </a:r>
            <a:endParaRPr lang="fr-FR"/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4456113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21</a:t>
            </a:r>
            <a:endParaRPr lang="fr-FR"/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5273675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28</a:t>
            </a:r>
            <a:endParaRPr lang="fr-FR"/>
          </a:p>
        </p:txBody>
      </p:sp>
      <p:sp>
        <p:nvSpPr>
          <p:cNvPr id="59446" name="Rectangle 54"/>
          <p:cNvSpPr>
            <a:spLocks noChangeArrowheads="1"/>
          </p:cNvSpPr>
          <p:nvPr/>
        </p:nvSpPr>
        <p:spPr bwMode="auto">
          <a:xfrm>
            <a:off x="6092825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35</a:t>
            </a:r>
            <a:endParaRPr lang="fr-FR"/>
          </a:p>
        </p:txBody>
      </p:sp>
      <p:sp>
        <p:nvSpPr>
          <p:cNvPr id="59447" name="Rectangle 55"/>
          <p:cNvSpPr>
            <a:spLocks noChangeArrowheads="1"/>
          </p:cNvSpPr>
          <p:nvPr/>
        </p:nvSpPr>
        <p:spPr bwMode="auto">
          <a:xfrm>
            <a:off x="6910388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42</a:t>
            </a:r>
            <a:endParaRPr lang="fr-FR"/>
          </a:p>
        </p:txBody>
      </p:sp>
      <p:sp>
        <p:nvSpPr>
          <p:cNvPr id="59448" name="Rectangle 56"/>
          <p:cNvSpPr>
            <a:spLocks noChangeArrowheads="1"/>
          </p:cNvSpPr>
          <p:nvPr/>
        </p:nvSpPr>
        <p:spPr bwMode="auto">
          <a:xfrm>
            <a:off x="7727950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49</a:t>
            </a:r>
            <a:endParaRPr lang="fr-FR"/>
          </a:p>
        </p:txBody>
      </p:sp>
      <p:sp>
        <p:nvSpPr>
          <p:cNvPr id="59449" name="Rectangle 57"/>
          <p:cNvSpPr>
            <a:spLocks noChangeArrowheads="1"/>
          </p:cNvSpPr>
          <p:nvPr/>
        </p:nvSpPr>
        <p:spPr bwMode="auto">
          <a:xfrm>
            <a:off x="8545513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56</a:t>
            </a:r>
            <a:endParaRPr lang="fr-FR"/>
          </a:p>
        </p:txBody>
      </p:sp>
      <p:sp>
        <p:nvSpPr>
          <p:cNvPr id="59450" name="Rectangle 58"/>
          <p:cNvSpPr>
            <a:spLocks noChangeArrowheads="1"/>
          </p:cNvSpPr>
          <p:nvPr/>
        </p:nvSpPr>
        <p:spPr bwMode="auto">
          <a:xfrm>
            <a:off x="9363075" y="58973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63</a:t>
            </a:r>
            <a:endParaRPr lang="fr-FR"/>
          </a:p>
        </p:txBody>
      </p:sp>
      <p:sp>
        <p:nvSpPr>
          <p:cNvPr id="59403" name="Oval 11"/>
          <p:cNvSpPr>
            <a:spLocks noChangeAspect="1" noChangeArrowheads="1"/>
          </p:cNvSpPr>
          <p:nvPr/>
        </p:nvSpPr>
        <p:spPr bwMode="auto">
          <a:xfrm>
            <a:off x="9377364" y="2441331"/>
            <a:ext cx="179387" cy="1793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017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33874" y="6434633"/>
            <a:ext cx="97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Greco D.</a:t>
            </a:r>
            <a:r>
              <a:rPr lang="en-US" sz="1400" dirty="0"/>
              <a:t> Nutritional Supplements for Pregnant and Lactating Bitches. Topics in Companion Animal Medicine, 2009; 24 (2) : 46-48.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9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65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In the same time, food intake capacity is decreasing</a:t>
            </a:r>
          </a:p>
        </p:txBody>
      </p:sp>
      <p:pic>
        <p:nvPicPr>
          <p:cNvPr id="63492" name="Picture 4" descr="p6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1144588"/>
            <a:ext cx="2633663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8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>
            <a:fillRect/>
          </a:stretch>
        </p:blipFill>
        <p:spPr bwMode="auto">
          <a:xfrm>
            <a:off x="6937376" y="3735388"/>
            <a:ext cx="26463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06563" y="1524000"/>
            <a:ext cx="5289550" cy="4730750"/>
          </a:xfrm>
        </p:spPr>
        <p:txBody>
          <a:bodyPr/>
          <a:lstStyle/>
          <a:p>
            <a:r>
              <a:rPr lang="en-GB" dirty="0"/>
              <a:t>Uterus compresses the stomach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Behavioural changes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" b="3618"/>
          <a:stretch>
            <a:fillRect/>
          </a:stretch>
        </p:blipFill>
        <p:spPr bwMode="auto">
          <a:xfrm>
            <a:off x="844491" y="3770864"/>
            <a:ext cx="2758707" cy="1783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mtClean="0"/>
              <a:t> Necessity to use a palatable food with a high energy level</a:t>
            </a:r>
          </a:p>
        </p:txBody>
      </p:sp>
      <p:sp>
        <p:nvSpPr>
          <p:cNvPr id="31748" name="Text Box 6"/>
          <p:cNvSpPr txBox="1">
            <a:spLocks noChangeAspect="1" noChangeArrowheads="1"/>
          </p:cNvSpPr>
          <p:nvPr/>
        </p:nvSpPr>
        <p:spPr bwMode="auto">
          <a:xfrm>
            <a:off x="1331179" y="4359136"/>
            <a:ext cx="19623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b="1" dirty="0"/>
              <a:t>High energy</a:t>
            </a:r>
          </a:p>
          <a:p>
            <a:pPr algn="ctr" eaLnBrk="1" hangingPunct="1"/>
            <a:r>
              <a:rPr lang="en-GB" b="1" dirty="0"/>
              <a:t>food</a:t>
            </a:r>
          </a:p>
        </p:txBody>
      </p:sp>
      <p:pic>
        <p:nvPicPr>
          <p:cNvPr id="31749" name="Picture 9" descr="contenu_01_pix copi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b="5704"/>
          <a:stretch>
            <a:fillRect/>
          </a:stretch>
        </p:blipFill>
        <p:spPr bwMode="auto">
          <a:xfrm>
            <a:off x="1200396" y="1413688"/>
            <a:ext cx="53578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11"/>
          <p:cNvSpPr>
            <a:spLocks noChangeArrowheads="1"/>
          </p:cNvSpPr>
          <p:nvPr/>
        </p:nvSpPr>
        <p:spPr bwMode="auto">
          <a:xfrm>
            <a:off x="239470" y="3268359"/>
            <a:ext cx="1984375" cy="903288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/>
              <a:t>Foetal</a:t>
            </a:r>
          </a:p>
          <a:p>
            <a:pPr algn="ctr"/>
            <a:r>
              <a:rPr lang="en-GB" sz="2000" b="1"/>
              <a:t>growth</a:t>
            </a:r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2399689" y="3305358"/>
            <a:ext cx="1984375" cy="903288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>
                <a:sym typeface="Wingdings" pitchFamily="2" charset="2"/>
              </a:rPr>
              <a:t> </a:t>
            </a:r>
            <a:r>
              <a:rPr lang="en-GB" sz="2000" b="1"/>
              <a:t>Ingestion</a:t>
            </a:r>
          </a:p>
          <a:p>
            <a:pPr algn="ctr"/>
            <a:r>
              <a:rPr lang="en-GB" sz="2000" b="1"/>
              <a:t>capacity</a:t>
            </a: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" b="1469"/>
          <a:stretch>
            <a:fillRect/>
          </a:stretch>
        </p:blipFill>
        <p:spPr bwMode="auto">
          <a:xfrm>
            <a:off x="3779042" y="3694142"/>
            <a:ext cx="3014610" cy="199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3" name="Text Box 5"/>
          <p:cNvSpPr txBox="1">
            <a:spLocks noChangeAspect="1" noChangeArrowheads="1"/>
          </p:cNvSpPr>
          <p:nvPr/>
        </p:nvSpPr>
        <p:spPr bwMode="auto">
          <a:xfrm>
            <a:off x="4518249" y="4543852"/>
            <a:ext cx="1763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2800" b="1" dirty="0"/>
              <a:t>Palatable</a:t>
            </a:r>
          </a:p>
        </p:txBody>
      </p:sp>
      <p:sp>
        <p:nvSpPr>
          <p:cNvPr id="31754" name="Oval 7"/>
          <p:cNvSpPr>
            <a:spLocks noChangeArrowheads="1"/>
          </p:cNvSpPr>
          <p:nvPr/>
        </p:nvSpPr>
        <p:spPr bwMode="auto">
          <a:xfrm>
            <a:off x="5763417" y="3367112"/>
            <a:ext cx="1984375" cy="903288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 dirty="0"/>
              <a:t>Behavioural</a:t>
            </a:r>
          </a:p>
          <a:p>
            <a:pPr algn="ctr"/>
            <a:r>
              <a:rPr lang="en-GB" sz="2000" b="1" dirty="0"/>
              <a:t>changes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141" y="6078941"/>
            <a:ext cx="9649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3300"/>
                </a:solidFill>
              </a:rPr>
              <a:t>Avoid unlimited food distribution during gestation!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444" y="2589860"/>
            <a:ext cx="3489081" cy="34890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21146" y="1719136"/>
            <a:ext cx="444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3300"/>
                </a:solidFill>
              </a:rPr>
              <a:t>Good practice</a:t>
            </a:r>
            <a:endParaRPr lang="en-GB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Optimal weight of pregnant bitches</a:t>
            </a:r>
            <a:endParaRPr lang="en-GB" baseline="-250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2306" y="1268761"/>
            <a:ext cx="883421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/>
              <a:t>G gross = weight (just before delivery) – Weight (pre-mating) = 15 – 25 %</a:t>
            </a:r>
          </a:p>
          <a:p>
            <a:pPr>
              <a:buNone/>
            </a:pPr>
            <a:r>
              <a:rPr lang="en-GB" sz="2000" dirty="0"/>
              <a:t>G net = weight (post-delivery) – weight (post mating) = 5 – 10 %</a:t>
            </a:r>
          </a:p>
          <a:p>
            <a:pPr eaLnBrk="1" hangingPunct="1">
              <a:buFontTx/>
              <a:buNone/>
            </a:pPr>
            <a:endParaRPr lang="en-GB" sz="2000" baseline="-25000" dirty="0"/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109094"/>
            <a:ext cx="6912768" cy="402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863752" y="3910817"/>
            <a:ext cx="144725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G gross= 15-25 %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5600" y="5765313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38422" y="6404642"/>
            <a:ext cx="977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Greco D.</a:t>
            </a:r>
            <a:r>
              <a:rPr lang="en-US" sz="1400" dirty="0"/>
              <a:t> Nutritional Supplements for Pregnant and Lactating Bitches. Topics in Companion Animal Medicine, 2009; 24 (2) : 46-48.</a:t>
            </a:r>
            <a:r>
              <a:rPr lang="fr-FR" sz="1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55940" y="4797153"/>
            <a:ext cx="396044" cy="2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72416" y="4744863"/>
            <a:ext cx="125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rgbClr val="00B050"/>
                </a:solidFill>
              </a:rPr>
              <a:t>G net= 5-10 %</a:t>
            </a:r>
          </a:p>
        </p:txBody>
      </p:sp>
    </p:spTree>
    <p:extLst>
      <p:ext uri="{BB962C8B-B14F-4D97-AF65-F5344CB8AC3E}">
        <p14:creationId xmlns:p14="http://schemas.microsoft.com/office/powerpoint/2010/main" val="41471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8351285" y="2894927"/>
            <a:ext cx="626301" cy="218981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Improve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Decrease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Quantity</a:t>
            </a:r>
            <a:endParaRPr lang="fr-FR" sz="3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bg1">
                    <a:lumMod val="75000"/>
                  </a:schemeClr>
                </a:solidFill>
              </a:rPr>
              <a:t>Quality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524001" y="1268414"/>
            <a:ext cx="89646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300">
                <a:solidFill>
                  <a:srgbClr val="2F2B20"/>
                </a:solidFill>
                <a:latin typeface="Tahoma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524000" y="30178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2F2B20"/>
              </a:solidFill>
            </a:endParaRPr>
          </a:p>
        </p:txBody>
      </p:sp>
      <p:pic>
        <p:nvPicPr>
          <p:cNvPr id="64516" name="Picture 6" descr="palatoschisi e labbro lepor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-37"/>
          <a:stretch>
            <a:fillRect/>
          </a:stretch>
        </p:blipFill>
        <p:spPr bwMode="auto">
          <a:xfrm>
            <a:off x="6584219" y="1987550"/>
            <a:ext cx="3529013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3" y="1987550"/>
            <a:ext cx="352901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Cleft </a:t>
            </a:r>
            <a:r>
              <a:rPr lang="fr-FR" dirty="0" err="1"/>
              <a:t>lip</a:t>
            </a:r>
            <a:r>
              <a:rPr lang="fr-FR" dirty="0"/>
              <a:t> and palate</a:t>
            </a:r>
          </a:p>
        </p:txBody>
      </p:sp>
    </p:spTree>
    <p:extLst>
      <p:ext uri="{BB962C8B-B14F-4D97-AF65-F5344CB8AC3E}">
        <p14:creationId xmlns:p14="http://schemas.microsoft.com/office/powerpoint/2010/main" val="1451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Cleft </a:t>
            </a:r>
            <a:r>
              <a:rPr lang="fr-FR" sz="3600" dirty="0" err="1"/>
              <a:t>palates</a:t>
            </a:r>
            <a:r>
              <a:rPr lang="fr-FR" sz="3600" dirty="0"/>
              <a:t> : a main </a:t>
            </a:r>
            <a:r>
              <a:rPr lang="fr-FR" sz="3600" dirty="0" err="1"/>
              <a:t>concern</a:t>
            </a:r>
            <a:r>
              <a:rPr lang="fr-FR" sz="3600" dirty="0"/>
              <a:t> in dogs</a:t>
            </a:r>
          </a:p>
        </p:txBody>
      </p:sp>
      <p:pic>
        <p:nvPicPr>
          <p:cNvPr id="7" name="Picture 6" descr="palatoschisi e labbro lepor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-37"/>
          <a:stretch>
            <a:fillRect/>
          </a:stretch>
        </p:blipFill>
        <p:spPr bwMode="auto">
          <a:xfrm>
            <a:off x="2351585" y="1633764"/>
            <a:ext cx="2978173" cy="263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5895405" y="2557243"/>
            <a:ext cx="955675" cy="65317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882925" y="2283669"/>
            <a:ext cx="338251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Prevalence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2400" baseline="30000" dirty="0"/>
              <a:t>(1-2)</a:t>
            </a:r>
            <a:endParaRPr lang="fr-FR" sz="2400" baseline="30000" dirty="0">
              <a:solidFill>
                <a:srgbClr val="FF0000"/>
              </a:solidFill>
            </a:endParaRP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4.2 – 17.6 %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775520" y="6237312"/>
            <a:ext cx="850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1- </a:t>
            </a:r>
            <a:r>
              <a:rPr lang="fr-FR" sz="1400" dirty="0" err="1"/>
              <a:t>Domoslawska</a:t>
            </a:r>
            <a:r>
              <a:rPr lang="fr-FR" sz="1400" dirty="0"/>
              <a:t> A. et al. </a:t>
            </a:r>
            <a:r>
              <a:rPr lang="fr-FR" sz="1400" dirty="0" err="1"/>
              <a:t>Polish</a:t>
            </a:r>
            <a:r>
              <a:rPr lang="fr-FR" sz="1400" dirty="0"/>
              <a:t> journal of </a:t>
            </a:r>
            <a:r>
              <a:rPr lang="fr-FR" sz="1400" dirty="0" err="1"/>
              <a:t>Veterinary</a:t>
            </a:r>
            <a:r>
              <a:rPr lang="fr-FR" sz="1400" dirty="0"/>
              <a:t> Sciences, 2013 (16) 1 : 33-37</a:t>
            </a:r>
          </a:p>
          <a:p>
            <a:pPr algn="ctr"/>
            <a:r>
              <a:rPr lang="fr-FR" sz="1400" dirty="0"/>
              <a:t>2- Elwood JM. et al. New </a:t>
            </a:r>
            <a:r>
              <a:rPr lang="fr-FR" sz="1400" dirty="0" err="1"/>
              <a:t>Zealand</a:t>
            </a:r>
            <a:r>
              <a:rPr lang="fr-FR" sz="1400" dirty="0"/>
              <a:t> </a:t>
            </a:r>
            <a:r>
              <a:rPr lang="fr-FR" sz="1400" dirty="0" err="1"/>
              <a:t>Veterinary</a:t>
            </a:r>
            <a:r>
              <a:rPr lang="fr-FR" sz="1400" dirty="0"/>
              <a:t> Journal, 1997 (45) 6 : 254-256</a:t>
            </a:r>
          </a:p>
        </p:txBody>
      </p:sp>
      <p:pic>
        <p:nvPicPr>
          <p:cNvPr id="21" name="Picture 4" descr="bulldog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59" y="4943822"/>
            <a:ext cx="885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boxer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9" y="4562822"/>
            <a:ext cx="682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ekinois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58" y="4888260"/>
            <a:ext cx="1028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ShihTz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58" y="4980336"/>
            <a:ext cx="9144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bouledogue français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58" y="4867622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"/>
          <a:stretch>
            <a:fillRect/>
          </a:stretch>
        </p:blipFill>
        <p:spPr bwMode="auto">
          <a:xfrm>
            <a:off x="3706908" y="4562822"/>
            <a:ext cx="6619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1752601" y="104298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6563" name="Picture 4" descr="chihuahua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5213350"/>
            <a:ext cx="708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Tecke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-63"/>
          <a:stretch>
            <a:fillRect/>
          </a:stretch>
        </p:blipFill>
        <p:spPr bwMode="auto">
          <a:xfrm>
            <a:off x="1987550" y="5365751"/>
            <a:ext cx="144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FoxTerrier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4400550"/>
            <a:ext cx="1054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 descr="BERGER deto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509905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 descr="Labrad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55764"/>
            <a:ext cx="12954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 descr="GOLDENRETRIEV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1" y="4146551"/>
            <a:ext cx="12366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0" descr="CANICH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936750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 descr="schnauz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832351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2" descr="beagle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4081464"/>
            <a:ext cx="12001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3" descr="Fox terrier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0350"/>
            <a:ext cx="12065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4" descr="cocker-spaniel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974850"/>
            <a:ext cx="1104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5" descr="mastiff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555751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6" descr="colley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01295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7" descr="westie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125914"/>
            <a:ext cx="1123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8" descr="Yorkshire_Terrier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222750"/>
            <a:ext cx="838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9" descr="bulldog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3155950"/>
            <a:ext cx="885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20" descr="boxer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2774950"/>
            <a:ext cx="682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1" descr="pekinois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100388"/>
            <a:ext cx="1028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1" name="Picture 22" descr="ShihTzu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3192464"/>
            <a:ext cx="9144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24" descr="bouledogue français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3079750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Imag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"/>
          <a:stretch>
            <a:fillRect/>
          </a:stretch>
        </p:blipFill>
        <p:spPr bwMode="auto">
          <a:xfrm>
            <a:off x="4031137" y="2921001"/>
            <a:ext cx="626712" cy="1204912"/>
          </a:xfrm>
          <a:prstGeom prst="rect">
            <a:avLst/>
          </a:prstGeom>
          <a:solidFill>
            <a:srgbClr val="5E7A84"/>
          </a:solidFill>
          <a:ln>
            <a:noFill/>
          </a:ln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Cleft palate affects many dogs breeds </a:t>
            </a:r>
          </a:p>
        </p:txBody>
      </p:sp>
    </p:spTree>
    <p:extLst>
      <p:ext uri="{BB962C8B-B14F-4D97-AF65-F5344CB8AC3E}">
        <p14:creationId xmlns:p14="http://schemas.microsoft.com/office/powerpoint/2010/main" val="33069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1752601" y="104298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7587" name="Picture 4" descr="bulldog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3048000"/>
            <a:ext cx="885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boxer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1" y="2667000"/>
            <a:ext cx="682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pekinois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992438"/>
            <a:ext cx="1028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ShihTz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3084514"/>
            <a:ext cx="9144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9" descr="bouledogue français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971800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"/>
          <a:stretch>
            <a:fillRect/>
          </a:stretch>
        </p:blipFill>
        <p:spPr bwMode="auto">
          <a:xfrm>
            <a:off x="3644900" y="2667000"/>
            <a:ext cx="6619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</p:spPr>
        <p:txBody>
          <a:bodyPr>
            <a:normAutofit/>
          </a:bodyPr>
          <a:lstStyle/>
          <a:p>
            <a:r>
              <a:rPr lang="fr-FR" dirty="0"/>
              <a:t>…. But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brachycephalic</a:t>
            </a:r>
            <a:r>
              <a:rPr lang="fr-FR" dirty="0"/>
              <a:t> </a:t>
            </a:r>
            <a:r>
              <a:rPr lang="fr-FR" dirty="0" smtClean="0"/>
              <a:t>breeds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3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 </a:t>
            </a:r>
            <a:r>
              <a:rPr lang="fr-FR" dirty="0" err="1" smtClean="0"/>
              <a:t>breeding</a:t>
            </a:r>
            <a:r>
              <a:rPr lang="fr-FR" dirty="0" smtClean="0"/>
              <a:t> performances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9" y="1558923"/>
            <a:ext cx="7434015" cy="48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ente palat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276475"/>
            <a:ext cx="40909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-12"/>
          <a:stretch>
            <a:fillRect/>
          </a:stretch>
        </p:blipFill>
        <p:spPr bwMode="auto">
          <a:xfrm>
            <a:off x="1631951" y="2574925"/>
            <a:ext cx="46021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Cleft palate : gestion and </a:t>
            </a:r>
            <a:r>
              <a:rPr lang="fr-FR" dirty="0" err="1"/>
              <a:t>treatment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6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FF"/>
                </a:solidFill>
              </a:rPr>
              <a:t>In Humans, supplementation with folic acid decreases the risk of cleft palate</a:t>
            </a:r>
            <a:endParaRPr lang="fr-FR" sz="3600" dirty="0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white">
          <a:xfrm>
            <a:off x="1524000" y="42863"/>
            <a:ext cx="8780462" cy="10461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 spc="-10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5"/>
          <a:stretch/>
        </p:blipFill>
        <p:spPr bwMode="auto">
          <a:xfrm>
            <a:off x="3616468" y="1195569"/>
            <a:ext cx="6755711" cy="250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4057" y="3079679"/>
            <a:ext cx="1961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Review of 5 trials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6105 women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lh5.googleusercontent.com/-oAR17rhOxDU/AAAAAAAAAAI/AAAAAAAAA7Q/Mn_xY32fjKg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6" y="1208281"/>
            <a:ext cx="1750570" cy="17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71786"/>
            <a:ext cx="8097994" cy="6003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lèche vers le bas 3"/>
          <p:cNvSpPr/>
          <p:nvPr/>
        </p:nvSpPr>
        <p:spPr>
          <a:xfrm>
            <a:off x="5539866" y="3795780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3431704" y="5229200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8256240" y="5229200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61" y="5944074"/>
            <a:ext cx="37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400 </a:t>
            </a:r>
            <a:r>
              <a:rPr lang="en-US" i="1" dirty="0" err="1"/>
              <a:t>μ</a:t>
            </a:r>
            <a:r>
              <a:rPr lang="en-US" dirty="0" err="1"/>
              <a:t>g</a:t>
            </a:r>
            <a:r>
              <a:rPr lang="en-US" dirty="0"/>
              <a:t> of folic acid / day/ woman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732591" y="5911808"/>
            <a:ext cx="347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mg of folic acid / day/ woman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5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Espace réservé du contenu 2"/>
          <p:cNvSpPr>
            <a:spLocks noGrp="1"/>
          </p:cNvSpPr>
          <p:nvPr>
            <p:ph idx="1"/>
          </p:nvPr>
        </p:nvSpPr>
        <p:spPr>
          <a:xfrm>
            <a:off x="200776" y="1276991"/>
            <a:ext cx="4343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dirty="0" smtClean="0">
                <a:solidFill>
                  <a:schemeClr val="tx1"/>
                </a:solidFill>
              </a:rPr>
              <a:t>1990 – 2002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661" y="6022607"/>
            <a:ext cx="97379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smtClean="0">
                <a:solidFill>
                  <a:srgbClr val="2F2B20"/>
                </a:solidFill>
                <a:ea typeface="ＭＳ Ｐゴシック" pitchFamily="34" charset="-128"/>
              </a:rPr>
              <a:t>* </a:t>
            </a:r>
            <a:r>
              <a:rPr lang="fr-FR" sz="1100" dirty="0" err="1" smtClean="0">
                <a:solidFill>
                  <a:srgbClr val="2F2B20"/>
                </a:solidFill>
                <a:ea typeface="ＭＳ Ｐゴシック" pitchFamily="34" charset="-128"/>
              </a:rPr>
              <a:t>Dandrieux</a:t>
            </a:r>
            <a:r>
              <a:rPr lang="fr-FR" sz="1100" dirty="0" smtClean="0">
                <a:solidFill>
                  <a:srgbClr val="2F2B20"/>
                </a:solidFill>
                <a:ea typeface="ＭＳ Ｐゴシック" pitchFamily="34" charset="-128"/>
              </a:rPr>
              <a:t> 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JRS et al Canine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breed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predispositions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for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marked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hypocobalaminaemia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or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decreased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folate concentration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assessed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by a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laboratory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 </a:t>
            </a:r>
            <a:r>
              <a:rPr lang="fr-FR" sz="1100" dirty="0" err="1">
                <a:solidFill>
                  <a:srgbClr val="2F2B20"/>
                </a:solidFill>
                <a:ea typeface="ＭＳ Ｐゴシック" pitchFamily="34" charset="-128"/>
              </a:rPr>
              <a:t>survey</a:t>
            </a: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. </a:t>
            </a:r>
            <a:r>
              <a:rPr lang="en-US" sz="1100" i="1" dirty="0">
                <a:solidFill>
                  <a:srgbClr val="2F2B20"/>
                </a:solidFill>
                <a:ea typeface="ＭＳ Ｐゴシック" pitchFamily="34" charset="-128"/>
              </a:rPr>
              <a:t>Journal of Small Animal Practice </a:t>
            </a:r>
            <a:r>
              <a:rPr lang="en-US" sz="1100" dirty="0">
                <a:solidFill>
                  <a:srgbClr val="2F2B20"/>
                </a:solidFill>
                <a:ea typeface="ＭＳ Ｐゴシック" pitchFamily="34" charset="-128"/>
              </a:rPr>
              <a:t>(2013) 54, </a:t>
            </a:r>
            <a:r>
              <a:rPr lang="en-US" sz="1100" dirty="0" smtClean="0">
                <a:solidFill>
                  <a:srgbClr val="2F2B20"/>
                </a:solidFill>
                <a:ea typeface="ＭＳ Ｐゴシック" pitchFamily="34" charset="-128"/>
              </a:rPr>
              <a:t>143–148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smtClean="0">
                <a:solidFill>
                  <a:srgbClr val="2F2B20"/>
                </a:solidFill>
                <a:ea typeface="ＭＳ Ｐゴシック" pitchFamily="34" charset="-128"/>
              </a:rPr>
              <a:t>** Grellet A et al. </a:t>
            </a:r>
            <a:r>
              <a:rPr lang="en-US" sz="1100" dirty="0" smtClean="0">
                <a:solidFill>
                  <a:srgbClr val="2F2B20"/>
                </a:solidFill>
                <a:ea typeface="ＭＳ Ｐゴシック" pitchFamily="34" charset="-128"/>
              </a:rPr>
              <a:t>A </a:t>
            </a:r>
            <a:r>
              <a:rPr lang="en-US" sz="1100" dirty="0">
                <a:solidFill>
                  <a:srgbClr val="2F2B20"/>
                </a:solidFill>
                <a:ea typeface="ＭＳ Ｐゴシック" pitchFamily="34" charset="-128"/>
              </a:rPr>
              <a:t>high folic acid diet increases folate serum concentration in pregnant </a:t>
            </a:r>
            <a:r>
              <a:rPr lang="en-US" sz="1100" dirty="0" smtClean="0">
                <a:solidFill>
                  <a:srgbClr val="2F2B20"/>
                </a:solidFill>
                <a:ea typeface="ＭＳ Ｐゴシック" pitchFamily="34" charset="-128"/>
              </a:rPr>
              <a:t>bitches. EVSSAR congress 2014. Wroclaw, Poland</a:t>
            </a:r>
            <a:endParaRPr lang="fr-FR" sz="1100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sp>
        <p:nvSpPr>
          <p:cNvPr id="72709" name="Espace réservé du contenu 2"/>
          <p:cNvSpPr txBox="1">
            <a:spLocks/>
          </p:cNvSpPr>
          <p:nvPr/>
        </p:nvSpPr>
        <p:spPr bwMode="auto">
          <a:xfrm>
            <a:off x="3161323" y="1259839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fr-FR" altLang="fr-FR" sz="2800" dirty="0">
                <a:solidFill>
                  <a:srgbClr val="2F2B20"/>
                </a:solidFill>
                <a:latin typeface="Calibri" pitchFamily="34" charset="0"/>
              </a:rPr>
              <a:t>9960 dogs </a:t>
            </a:r>
            <a:r>
              <a:rPr lang="fr-FR" altLang="fr-FR" sz="2800" dirty="0" err="1">
                <a:solidFill>
                  <a:srgbClr val="2F2B20"/>
                </a:solidFill>
                <a:latin typeface="Calibri" pitchFamily="34" charset="0"/>
              </a:rPr>
              <a:t>from</a:t>
            </a:r>
            <a:r>
              <a:rPr lang="fr-FR" altLang="fr-FR" sz="2800" dirty="0">
                <a:solidFill>
                  <a:srgbClr val="2F2B20"/>
                </a:solidFill>
                <a:latin typeface="Calibri" pitchFamily="34" charset="0"/>
              </a:rPr>
              <a:t> 40 breeds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fr-FR" altLang="fr-FR" sz="1800" dirty="0">
              <a:solidFill>
                <a:srgbClr val="2F2B20"/>
              </a:solidFill>
              <a:latin typeface="Calibri" pitchFamily="34" charset="0"/>
            </a:endParaRPr>
          </a:p>
        </p:txBody>
      </p:sp>
      <p:pic>
        <p:nvPicPr>
          <p:cNvPr id="72710" name="Picture 2" descr="http://www.onlineveterinaryanatomy.net/sites/default/files/LVP_UNI_LOGO_CMYK_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7" y="2043814"/>
            <a:ext cx="3429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8768861" y="3071155"/>
            <a:ext cx="329809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fr-FR" altLang="fr-FR" sz="2800" dirty="0" err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fr-FR" altLang="fr-FR" sz="2800" dirty="0" err="1" smtClean="0">
                <a:solidFill>
                  <a:srgbClr val="FF0000"/>
                </a:solidFill>
                <a:latin typeface="Calibri" pitchFamily="34" charset="0"/>
              </a:rPr>
              <a:t>ow</a:t>
            </a:r>
            <a:r>
              <a:rPr lang="fr-FR" altLang="fr-FR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2800" dirty="0">
                <a:solidFill>
                  <a:srgbClr val="FF0000"/>
                </a:solidFill>
                <a:latin typeface="Calibri" pitchFamily="34" charset="0"/>
              </a:rPr>
              <a:t>folate </a:t>
            </a:r>
            <a:r>
              <a:rPr lang="fr-FR" altLang="fr-FR" sz="2800" dirty="0" smtClean="0">
                <a:solidFill>
                  <a:srgbClr val="FF0000"/>
                </a:solidFill>
                <a:latin typeface="Calibri" pitchFamily="34" charset="0"/>
              </a:rPr>
              <a:t>concentration</a:t>
            </a:r>
            <a:endParaRPr lang="fr-FR" altLang="fr-FR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2712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98426"/>
            <a:ext cx="1120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low</a:t>
            </a:r>
            <a:r>
              <a:rPr lang="fr-FR" dirty="0"/>
              <a:t> folate concentration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frequent</a:t>
            </a:r>
            <a:r>
              <a:rPr lang="fr-FR" dirty="0"/>
              <a:t> </a:t>
            </a:r>
            <a:r>
              <a:rPr lang="fr-FR" dirty="0" smtClean="0"/>
              <a:t>in dog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722846" y="1464625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800" dirty="0">
                <a:solidFill>
                  <a:srgbClr val="FF0000"/>
                </a:solidFill>
                <a:latin typeface="Calibri" pitchFamily="34" charset="0"/>
              </a:rPr>
              <a:t>14 %</a:t>
            </a:r>
            <a:endParaRPr lang="fr-FR" sz="4800" dirty="0"/>
          </a:p>
        </p:txBody>
      </p:sp>
      <p:sp>
        <p:nvSpPr>
          <p:cNvPr id="14" name="Rectangle 13"/>
          <p:cNvSpPr/>
          <p:nvPr/>
        </p:nvSpPr>
        <p:spPr>
          <a:xfrm>
            <a:off x="9906508" y="4609518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800" dirty="0" smtClean="0">
                <a:solidFill>
                  <a:srgbClr val="FF0000"/>
                </a:solidFill>
                <a:latin typeface="Calibri" pitchFamily="34" charset="0"/>
              </a:rPr>
              <a:t>11 </a:t>
            </a:r>
            <a:r>
              <a:rPr lang="fr-FR" altLang="fr-FR" sz="4800" dirty="0">
                <a:solidFill>
                  <a:srgbClr val="FF0000"/>
                </a:solidFill>
                <a:latin typeface="Calibri" pitchFamily="34" charset="0"/>
              </a:rPr>
              <a:t>%</a:t>
            </a:r>
            <a:endParaRPr lang="fr-FR" sz="4800" dirty="0"/>
          </a:p>
        </p:txBody>
      </p:sp>
      <p:pic>
        <p:nvPicPr>
          <p:cNvPr id="15" name="Picture 15" descr="mastiff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5" y="3870536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bouledogue français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8" y="4233754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58831" y="4379060"/>
            <a:ext cx="4040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45 reproductive </a:t>
            </a:r>
            <a:r>
              <a:rPr lang="fr-FR" sz="2400" dirty="0" err="1" smtClean="0"/>
              <a:t>bitches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presented</a:t>
            </a:r>
            <a:r>
              <a:rPr lang="fr-FR" sz="2400" dirty="0" smtClean="0"/>
              <a:t> for a </a:t>
            </a:r>
            <a:r>
              <a:rPr lang="fr-FR" sz="2400" dirty="0" err="1" smtClean="0"/>
              <a:t>heat</a:t>
            </a:r>
            <a:r>
              <a:rPr lang="fr-FR" sz="2400" dirty="0" smtClean="0"/>
              <a:t> </a:t>
            </a:r>
            <a:r>
              <a:rPr lang="fr-FR" sz="2400" dirty="0" err="1" smtClean="0"/>
              <a:t>follow</a:t>
            </a:r>
            <a:r>
              <a:rPr lang="fr-FR" sz="2400" dirty="0" smtClean="0"/>
              <a:t> up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005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931393348"/>
              </p:ext>
            </p:extLst>
          </p:nvPr>
        </p:nvGraphicFramePr>
        <p:xfrm>
          <a:off x="501894" y="3273868"/>
          <a:ext cx="4640630" cy="282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1238681" y="1866951"/>
            <a:ext cx="15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242 </a:t>
            </a:r>
            <a:r>
              <a:rPr lang="fr-FR" altLang="fr-FR" sz="2000" dirty="0" err="1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puppies</a:t>
            </a:r>
            <a:endParaRPr lang="fr-FR" altLang="fr-FR" sz="2000" dirty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643086" name="Rectangle 14"/>
          <p:cNvSpPr>
            <a:spLocks noChangeArrowheads="1"/>
          </p:cNvSpPr>
          <p:nvPr/>
        </p:nvSpPr>
        <p:spPr bwMode="auto">
          <a:xfrm>
            <a:off x="1181824" y="5631094"/>
            <a:ext cx="1328771" cy="39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Control</a:t>
            </a:r>
          </a:p>
        </p:txBody>
      </p:sp>
      <p:sp>
        <p:nvSpPr>
          <p:cNvPr id="643088" name="Rectangle 16"/>
          <p:cNvSpPr>
            <a:spLocks noChangeArrowheads="1"/>
          </p:cNvSpPr>
          <p:nvPr/>
        </p:nvSpPr>
        <p:spPr bwMode="auto">
          <a:xfrm>
            <a:off x="1528104" y="4243604"/>
            <a:ext cx="72527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17.6</a:t>
            </a:r>
          </a:p>
        </p:txBody>
      </p:sp>
      <p:sp>
        <p:nvSpPr>
          <p:cNvPr id="643089" name="Rectangle 17"/>
          <p:cNvSpPr>
            <a:spLocks noChangeArrowheads="1"/>
          </p:cNvSpPr>
          <p:nvPr/>
        </p:nvSpPr>
        <p:spPr bwMode="auto">
          <a:xfrm>
            <a:off x="3718719" y="5199827"/>
            <a:ext cx="51328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4.2</a:t>
            </a:r>
          </a:p>
        </p:txBody>
      </p:sp>
      <p:sp>
        <p:nvSpPr>
          <p:cNvPr id="643091" name="Rectangle 19"/>
          <p:cNvSpPr>
            <a:spLocks noChangeArrowheads="1"/>
          </p:cNvSpPr>
          <p:nvPr/>
        </p:nvSpPr>
        <p:spPr bwMode="auto">
          <a:xfrm>
            <a:off x="3160713" y="4012772"/>
            <a:ext cx="814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-76%</a:t>
            </a:r>
          </a:p>
        </p:txBody>
      </p:sp>
      <p:sp>
        <p:nvSpPr>
          <p:cNvPr id="643093" name="Rectangle 21"/>
          <p:cNvSpPr>
            <a:spLocks noChangeArrowheads="1"/>
          </p:cNvSpPr>
          <p:nvPr/>
        </p:nvSpPr>
        <p:spPr bwMode="auto">
          <a:xfrm>
            <a:off x="777748" y="1203182"/>
            <a:ext cx="17328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latin typeface="Tahoma" pitchFamily="34" charset="0"/>
                <a:ea typeface="MS PGothic" pitchFamily="34" charset="-128"/>
              </a:rPr>
              <a:t>Boston terrier</a:t>
            </a:r>
            <a:endParaRPr lang="fr-FR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120630" y="5631094"/>
            <a:ext cx="1830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B050"/>
                </a:solidFill>
                <a:ea typeface="MS PGothic" pitchFamily="34" charset="-128"/>
                <a:sym typeface="Wingdings" pitchFamily="2" charset="2"/>
              </a:rPr>
              <a:t>Supplemented</a:t>
            </a:r>
          </a:p>
        </p:txBody>
      </p:sp>
      <p:pic>
        <p:nvPicPr>
          <p:cNvPr id="69642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"/>
          <a:stretch>
            <a:fillRect/>
          </a:stretch>
        </p:blipFill>
        <p:spPr bwMode="auto">
          <a:xfrm>
            <a:off x="451914" y="1623349"/>
            <a:ext cx="550383" cy="10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53201" y="2815727"/>
            <a:ext cx="393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F2B20"/>
                </a:solidFill>
                <a:ea typeface="ＭＳ Ｐゴシック" pitchFamily="34" charset="-128"/>
              </a:rPr>
              <a:t>Frequency of cleft palate</a:t>
            </a:r>
          </a:p>
        </p:txBody>
      </p:sp>
      <p:sp>
        <p:nvSpPr>
          <p:cNvPr id="14" name="Flèche droite 13"/>
          <p:cNvSpPr/>
          <p:nvPr/>
        </p:nvSpPr>
        <p:spPr>
          <a:xfrm rot="2227328">
            <a:off x="2164864" y="4371131"/>
            <a:ext cx="1751955" cy="200787"/>
          </a:xfrm>
          <a:prstGeom prst="rightArrow">
            <a:avLst/>
          </a:prstGeom>
          <a:solidFill>
            <a:srgbClr val="F8F8F8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ym typeface="Wingdings" pitchFamily="2" charset="2"/>
              </a:rPr>
              <a:t>Folic </a:t>
            </a:r>
            <a:r>
              <a:rPr lang="fr-FR" dirty="0" err="1">
                <a:sym typeface="Wingdings" pitchFamily="2" charset="2"/>
              </a:rPr>
              <a:t>acid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during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early</a:t>
            </a:r>
            <a:r>
              <a:rPr lang="fr-FR" dirty="0">
                <a:sym typeface="Wingdings" pitchFamily="2" charset="2"/>
              </a:rPr>
              <a:t> gestation </a:t>
            </a:r>
            <a:r>
              <a:rPr lang="fr-FR" dirty="0" err="1">
                <a:sym typeface="Wingdings" pitchFamily="2" charset="2"/>
              </a:rPr>
              <a:t>reduces</a:t>
            </a:r>
            <a:r>
              <a:rPr lang="fr-FR" dirty="0">
                <a:sym typeface="Wingdings" pitchFamily="2" charset="2"/>
              </a:rPr>
              <a:t> the incidence of cleft palate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-1304162" y="6299452"/>
            <a:ext cx="850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Elwood JM. </a:t>
            </a:r>
            <a:r>
              <a:rPr lang="fr-FR" sz="1200" dirty="0"/>
              <a:t>e</a:t>
            </a:r>
            <a:r>
              <a:rPr lang="fr-FR" sz="1200" dirty="0" smtClean="0"/>
              <a:t>t al. </a:t>
            </a:r>
            <a:r>
              <a:rPr lang="fr-FR" sz="1200" dirty="0"/>
              <a:t>New </a:t>
            </a:r>
            <a:r>
              <a:rPr lang="fr-FR" sz="1200" dirty="0" err="1"/>
              <a:t>Zealand</a:t>
            </a:r>
            <a:r>
              <a:rPr lang="fr-FR" sz="1200" dirty="0"/>
              <a:t> </a:t>
            </a:r>
            <a:r>
              <a:rPr lang="fr-FR" sz="1200" dirty="0" err="1"/>
              <a:t>Veterinary</a:t>
            </a:r>
            <a:r>
              <a:rPr lang="fr-FR" sz="1200" dirty="0"/>
              <a:t> </a:t>
            </a:r>
            <a:r>
              <a:rPr lang="fr-FR" sz="1200" dirty="0" smtClean="0"/>
              <a:t>Journal, 1997 (45) 6 : 254-256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106" y="1332429"/>
            <a:ext cx="4890599" cy="11061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1895" y="2987487"/>
            <a:ext cx="21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9997024" y="1843065"/>
            <a:ext cx="1556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544 </a:t>
            </a:r>
            <a:r>
              <a:rPr lang="fr-FR" altLang="fr-FR" sz="2000" dirty="0" err="1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puppies</a:t>
            </a:r>
            <a:endParaRPr lang="fr-FR" altLang="fr-FR" sz="2000" dirty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9536091" y="1179296"/>
            <a:ext cx="1977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latin typeface="Tahoma" pitchFamily="34" charset="0"/>
                <a:ea typeface="MS PGothic" pitchFamily="34" charset="-128"/>
              </a:rPr>
              <a:t>French Bulldogs</a:t>
            </a:r>
            <a:endParaRPr lang="fr-FR" dirty="0">
              <a:latin typeface="Tahoma" pitchFamily="34" charset="0"/>
              <a:ea typeface="MS PGothic" pitchFamily="34" charset="-128"/>
            </a:endParaRPr>
          </a:p>
        </p:txBody>
      </p:sp>
      <p:graphicFrame>
        <p:nvGraphicFramePr>
          <p:cNvPr id="44" name="Graphique 43"/>
          <p:cNvGraphicFramePr/>
          <p:nvPr>
            <p:extLst>
              <p:ext uri="{D42A27DB-BD31-4B8C-83A1-F6EECF244321}">
                <p14:modId xmlns:p14="http://schemas.microsoft.com/office/powerpoint/2010/main" val="3014234171"/>
              </p:ext>
            </p:extLst>
          </p:nvPr>
        </p:nvGraphicFramePr>
        <p:xfrm>
          <a:off x="6750294" y="3325500"/>
          <a:ext cx="4640630" cy="282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7430224" y="5682726"/>
            <a:ext cx="1328771" cy="39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Control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776504" y="4295236"/>
            <a:ext cx="72527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9</a:t>
            </a:r>
            <a:r>
              <a:rPr lang="fr-FR" sz="2000" b="1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.6</a:t>
            </a:r>
            <a:endParaRPr lang="fr-FR" sz="2000" b="1" dirty="0">
              <a:solidFill>
                <a:schemeClr val="bg1"/>
              </a:solidFill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9967119" y="5151384"/>
            <a:ext cx="51328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5.1</a:t>
            </a:r>
            <a:endParaRPr lang="fr-FR" sz="2000" b="1" dirty="0">
              <a:solidFill>
                <a:schemeClr val="bg1"/>
              </a:solidFill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9409113" y="4064404"/>
            <a:ext cx="814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-56</a:t>
            </a:r>
            <a:r>
              <a:rPr lang="fr-FR" sz="2400" b="1" dirty="0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%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9369030" y="5682726"/>
            <a:ext cx="1830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B050"/>
                </a:solidFill>
                <a:ea typeface="MS PGothic" pitchFamily="34" charset="-128"/>
                <a:sym typeface="Wingdings" pitchFamily="2" charset="2"/>
              </a:rPr>
              <a:t>Supplemented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01601" y="2867359"/>
            <a:ext cx="3936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F2B20"/>
                </a:solidFill>
                <a:ea typeface="ＭＳ Ｐゴシック" pitchFamily="34" charset="-128"/>
              </a:rPr>
              <a:t>Frequency of cleft palate</a:t>
            </a:r>
          </a:p>
        </p:txBody>
      </p:sp>
      <p:sp>
        <p:nvSpPr>
          <p:cNvPr id="51" name="Flèche droite 50"/>
          <p:cNvSpPr/>
          <p:nvPr/>
        </p:nvSpPr>
        <p:spPr>
          <a:xfrm rot="2227328">
            <a:off x="8413264" y="4422763"/>
            <a:ext cx="1751955" cy="200787"/>
          </a:xfrm>
          <a:prstGeom prst="rightArrow">
            <a:avLst/>
          </a:prstGeom>
          <a:solidFill>
            <a:srgbClr val="F8F8F8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750295" y="3039119"/>
            <a:ext cx="21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53" name="Picture 9" descr="bouledogue français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5" y="1630991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16834" y="62871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rgbClr val="2F2B20"/>
                </a:solidFill>
                <a:ea typeface="ＭＳ Ｐゴシック" pitchFamily="34" charset="-128"/>
              </a:rPr>
              <a:t>Del </a:t>
            </a:r>
            <a:r>
              <a:rPr lang="fr-FR" sz="1400" dirty="0" err="1" smtClean="0">
                <a:solidFill>
                  <a:srgbClr val="2F2B20"/>
                </a:solidFill>
                <a:ea typeface="ＭＳ Ｐゴシック" pitchFamily="34" charset="-128"/>
              </a:rPr>
              <a:t>Carro</a:t>
            </a:r>
            <a:r>
              <a:rPr lang="fr-FR" sz="1400" dirty="0" smtClean="0">
                <a:solidFill>
                  <a:srgbClr val="2F2B20"/>
                </a:solidFill>
                <a:ea typeface="ＭＳ Ｐゴシック" pitchFamily="34" charset="-128"/>
              </a:rPr>
              <a:t> et al</a:t>
            </a:r>
            <a:r>
              <a:rPr lang="en-US" sz="1400" dirty="0" smtClean="0">
                <a:solidFill>
                  <a:srgbClr val="2F2B20"/>
                </a:solidFill>
                <a:ea typeface="ＭＳ Ｐゴシック" pitchFamily="34" charset="-128"/>
              </a:rPr>
              <a:t>. </a:t>
            </a:r>
            <a:r>
              <a:rPr lang="en-US" sz="1400" dirty="0">
                <a:solidFill>
                  <a:srgbClr val="2F2B20"/>
                </a:solidFill>
                <a:ea typeface="ＭＳ Ｐゴシック" pitchFamily="34" charset="-128"/>
              </a:rPr>
              <a:t>EVSSAR congress 2014. Wroclaw, Poland</a:t>
            </a:r>
            <a:endParaRPr lang="fr-FR" sz="1400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79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serum</a:t>
            </a:r>
            <a:r>
              <a:rPr lang="fr-FR" dirty="0" smtClean="0"/>
              <a:t> </a:t>
            </a:r>
            <a:r>
              <a:rPr lang="fr-FR" dirty="0" err="1" smtClean="0"/>
              <a:t>folic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5393" y="1456186"/>
            <a:ext cx="6124087" cy="60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err="1" smtClean="0"/>
              <a:t>Two</a:t>
            </a:r>
            <a:r>
              <a:rPr lang="fr-FR" sz="2400" dirty="0" smtClean="0"/>
              <a:t> </a:t>
            </a:r>
            <a:r>
              <a:rPr lang="fr-FR" sz="2400" dirty="0" err="1" smtClean="0"/>
              <a:t>ways</a:t>
            </a:r>
            <a:r>
              <a:rPr lang="fr-FR" sz="2400" dirty="0" smtClean="0"/>
              <a:t> to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  <a:r>
              <a:rPr lang="fr-FR" sz="2400" dirty="0" err="1" smtClean="0"/>
              <a:t>folic</a:t>
            </a:r>
            <a:r>
              <a:rPr lang="fr-FR" sz="2400" dirty="0" smtClean="0"/>
              <a:t> </a:t>
            </a:r>
            <a:r>
              <a:rPr lang="fr-FR" sz="2400" dirty="0" err="1" smtClean="0"/>
              <a:t>acid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AutoShape 2" descr="data:image/jpeg;base64,/9j/4AAQSkZJRgABAQAAAQABAAD/2wCEAAkGBxESEhUUEhQQFBQUFhQVFxQWGBUUFBYVFBIXFhYUFBUYHiggGBwlGxQUITEhJSkrLi4uFx8zODMsNygtLisBCgoKDg0OGxAQGywkHCQsLCwsLCwsLCwsLCwsLCwsLCwsLCwsLCwsLCwsLCwsLCwsLCwsLCwsLCwsLCwsLCwsLP/AABEIAMgAyAMBEQACEQEDEQH/xAAcAAEAAQUBAQAAAAAAAAAAAAAABQECAwQGBwj/xABCEAABAwEFBAUIBwYHAAAAAAABAAIDEQQFEiExBkFRcQcTMmGRFBUiUoGSobEIQkNUYsHRJDNEU3LhFhdjssLw8f/EABoBAQADAQEBAAAAAAAAAAAAAAABAgMEBQb/xAAtEQEAAgIBAwMBCAMBAQAAAAAAAQIDEQQSITEFQVEUExUiMkJSYaGRsdGBcf/aAAwDAQACEQMRAD8A9xQEBAQEBBQqJFuMcQo2K4gp3/IFwUbFMY4jxU7j5SYxxCf+h1g4jxUbj5QdYOITcfKVcY4hNx8oVBU7CqCqkEBAQEBAQEBAQEBAQEHkn0gb5tFmisvUSvixvmxYTTEGtZQHxKjWx4h/im3feJvFR0wMzdtLxH8VP4p0wLxtzef3ufxH6J0wbBtzeX3qb4fonTCdsjdvbyH8Q886f9/9UdEG2R3SDeJ+2p7An2dTax+314n7dw5AJ9nU2xnbq8/vU3w/RT0Qg/x3en3y0e9RT0wPRehPbK32i3mCed8sZie6jqEhzKUIOu9ND3oIKqQQEBAQEBAQEBAQEBB4h9JWXKxN753fCMKIHhhUiiAgICAgqgogIPTfo+gedDx6iWni2qD6VCgVUggICAgICAgICAgICDxT6RN3TSmyujaXNjbLiIBNC4sp/tKrvQ8KewjUEKwsQEBAQEFQUAlAQes/R5srvLpJKeiIXDFuqSMuaiR9EJAqpBAQEBAQEBAQEBAQEERtV1vkswhBLywgU7Wepb30qqWHyVelzyRuNGyOaDqRmlbbTpHCE78ueStMrVrtl8iNNWcq5qOtpGCZ91vkpUdaJwzDH1anavQoYyp2rNJhTAVO0aCxEzWWSCzOcaUPOiiZ0q+r+jKQvsETnRtY4DCXBgZ1gbkH0HFVrO0y6xWQBSKoCAgICAgICAgICCiCjiokfP3SO6CW1SV9L0jhLSWmns13rgvktW34XocfFW8as4OS6YTqZW881b6izp+gxrPM0P8AMcB7FP1FvhMem0n3Y5rrjA/fGnIlWrnmZ8K24EVj80tOSyxA5SH3SFtF5n2ctsFI82XtsMZ+1HgVE3tHstXj0t4suZdse+TwCrOafhf6Gs+7L5riH2pPIKPtrfB9FX5dV0fwRR2uOpLjiYHYxk1hdnSvHLPuVftLW1tjlwRSOz6bYAMhSm6mlF1Q4l6ApBAQEBAQEBAQEBAQWvcBmcgM1EzoebbTbV9YS1pLYwSABkX957u5eXyOXrtD0eNxJt3lwl6TdZUZDLJwpiHBcVc073L1a4Oly9vitAyBx/iGfw3Lsxzjnutki+vwtWKe2DWlOJb/AGW8zhctacjavltqJz6mneAnTiX1ydt2771njONrbM529r2BzSO+qrE0iWmTFkvTvHds27ay0yNLZI7ta38MLMQ5EHVa9VZjXdwU4uSk7mUVLeMxAp1dKfVipX2qkxSfLprTJEsMnWu1b4igUR0x4ltbcuruGRkbfTIL6ZuIzA4cqriyZJm3bwrbjxNXpWym2zW0imNR9VwzIH5j5Lvwcjcal42bjzTu9FY6ufFdsTtyrlIICAgICAgICAgICDQvxxEEpGuB3xFFnlnVZWpG7Q8RvCldaUXzN9zedPqeN0xREyvj3vZ7wW1aZPh0xek+7Ulcxpy03lufgAta1tbypktFY3DGb0acqS09vxV4wT8wzjPv2aJtUNczK2uhzp4bl0Vx217M5zVifKkdugZI1zn4w01wuGNp5jerdGSY7QynLije7S6V+2TXtDYhZw4bzAxue6ldMln05a/mjsUrht+qUNa70c0uxytq41IABFe4DRIxTb2dF74qdonbBBamurUtypx+XFVtimPCa3rML2srmD8wqTOuyYjcJS7YjiFa6jxqsuvUufkY4mr6D2ecTZoiTU4G5r3MX5YfN3jVpSS0VEBAQEBAQEBAQEFEGne7MULxStWlYcibdE6Xx66o28pvTZ2CQ+ljbupWo8HL5KeVmx2ncPoaWrMeUVPsXEc2PDTxLAfkVpT1S36oa9MfDQn2GlPZni91zaZc1019Uxe8ImJZI9jZQKY4vYSFnb1KktKzERppW7YW0uBwmAk8XU/LNdGH1LDHmXPyK9UdoR3+XVsrU+T7vtP7Lqn1bjxHaXJXBabd4bU/R5aaUa6Gp1q6g+Syp6thme7qyYY6dVjuWHo4mbm8wk/1kj5KuX1jF4qywcWK97eUjDsJMC49ZCK9xK57erY/5deqwkbPsWQKOmHsZ+pXNf1OPNYWrfTcsWysEZrjmf8AhqAK8QBmqfX3ydoqxvbXmXr12xhsTGgUAaBRfWcbf2cbfO5O95bQXQoqgICAgICAgICAgogwW7sO5KtvAgXAHUA8xVctuPS35oaVy2j3WOu+J2rG+FFl9BgnzC/1OT5Y3XTD6pHIkKk+l8af0/2tHLyx7qeaIuD/AHnKv3Rxf2/3KfrM3yeZ4eDveKj7o4n7f7n/AKmOdmj3PM8PB3vFPujift/uf+p+vz/P9HmiHg73in3RxP2/3P8A1H12b5VF1RcHe8Vb7q4v7f7lE8zNPuuF2xcCeZJVo9M4sfoV+qy/K9t3xDMMatI4HHjxSFfqMs+7K1oHZAHIALSvHxRO+lWct58ynrP2RyC6o7eGf8sqkEBAQEBAQEBAQEBBr27sO5KtvAgis0qtep2hcHhSL0BAQEBAQUUJUrkgnLOPRHILRDKpBAQEBAQEBAQEBAQa9v7DuSrIgis0ue20vmayRRvhwVdIWEPbiFMNcuBRx8nLOONwjdmdq7TaLRHFKyIMkDjjax7dG1FHHJGWDk2v5hW9tv2xvLYI2yBtQZXuLWkj1GgZjvKtPZXLzoidQ2Lg26ZO8RyxiJz8mODscZO5pJFWkqsStg5sWnUsW1O3L7HO6EWdsmFrHYjIWklw0Iw7kmdNMvKiltQ6W87c6GCSYAOMcfWYCaAmgOEn2q3s3vkiKdSH2S2odbOuMkccLYWscXBxdk6tS4kClAFWO7nw8mL7mXPXt0jS1Pk8cTWAEgyAve8D6xAoGhJnTnnmzNtVh392zmSGKQ0q+NrzTSrhXLuU7eljtuGwUXTsHZHILQZFIICAgICAgICAgICDXt3YdyVZEG5Zpcb0nD9nhp/P/wCCl53P/KwbHWC3YA8SHyd9nlEbOsrRxHoehTLOqQwwYrdG0BsTaLNHODacIAYWtLxVrZK5l43e1TLn43RGSetq7VSQPtMhstMBwYcIIaZN5YOdFCuWYnL+Bs9IrCba4O16qCvPDmotDXldrQ7i+L4s01ktDIpWPcLOSWtqSAABU8FbbtvlrbFqHE7ORONjvEMri6qH3Q5xd8KqIcHG70s2th7/ALLZROZwQXhpY4Mx1YGmsY4VUbhfiZKV31eXpN3SB0UbmtwNcxrgz1QRk32Jt7NJiY3DOdFK6eh0HIfJXhC9WBAQEBAQEBAQEBAQa9t7DuSrIgys0o+97ohtTWsma5wa7EMLi0g0pWoUs8mOMkd0dbL2st2shgImIwuwYaPcGtP1iSOOSOfJmphjTQk2fsV4DyiF0sJe5wcWgZuGuKM5A94Rl9hjz/ihZHdV3Xa9r55XyS6sa5oLhwcI2/MqPCsYsOLzLSvOz2C3vmtQtU7BExnWNEObRmAc9a5pHdGTHjy/i34UuG7bEY7W6K02hzRBglJhDSxpNcTR9Y5aJox48fTOpZNmb4u2xdYWTWqTrcNcUOgbXQDXVEY8mDF2hIQbJXZagZYXSYHEgtjfhaCdWlpzZyTW21OPiyT1Q66GJrGNY3JrWhoGtA0UFTvUu2sa7Lj+SLJ6LQch8lpCF6kEBAQEBAQEBAQEBBgtvYdyVZEC4KgoBVDbzHaCdtqvJzHPDI2nqQ80AAYDU1P4keDypjJfW0l0XW+j5YHfWAlYN2JlQ8DmKJpvwr6iY2526YvLbY0TSYDM9xc/flWkbSdOASXPEfa5pizrr22cisdnthic8CWFlYnkOc0sefTDtaGvwUxDty4a48c6RGyDq2W8T/ot+RUOXifklp7HXPDahOJnOaIoWua8OoGk1zI36BGXHx1tFps3+iyV3XzNr6LoQ4gaEteQ13zUOvgTO5h6UVL1lDoiU9FoOQWkIXqQQEBAQEBAQEBAQEGC29h3JVsINw0VI8DGa0NNaGh4GmRRW0bjTiLt6OMLj5RN1rCD+7BjfiJriNa1GqiYcH0MTO5VsOx9qs1qZNC+J0bJKgOJEnVnItOVK/okQrj4U0tuFNo9hpHyulspaWvdidE8lpa6tcTHcO7ckwZuHNp3VbdmytsbBbBJ1ZltDI2MrIX9hxPpOIyGamFq8a3TMWbOzuzNqhgtkcgjDp4w2PC7EKgEekaZapCcHFmlZhCxdHttoA59mGQB9J7hl3ACqjUsY4Ftu42Y2dZY43AOMkklDJIRSuHRrW7miqnTuwYIxQmUdC0olPx6DkFpCF6kEBAQEBAQEBAQEBBgtvYdyUW8CGCzgKKRVAQEBAQEBAQWuUCfj0HILSBcpBAQEBAQEBAQEBAQYbV2HclWwhlUEBAQEBAQEBAQUcoE8zT2BaQLlIICAgICAgICAgIKIMVr7DuSrYQyqCAgICAgICAgIKFQJ5q0gXKQQEBAQEBAQEBAQUQa15OpG48Asc15pXcLUjc6c9FeMZNCcJ4HT2FcWH1HBknUzqf5b34uSvfW4bgXfHdzCAgICAgICA7LWg55LO2alfMrRS0+IarrcytAcRru014rhv6li3007y3ji38y6dq9Os7hzyuV0CAgICAgICAgICClEGnfMeKCQH1HfAVWeSN10ms6l5Ky+3NFHjEBvrQ/3XyXK4kTd9HxdWo2LJf8VaNe+M8MwPhksa05GKN47S0txq38wloL7cezK13ccJW0eo82kd53/wCOa3p+PfhuC9pPwHw/VafevMiO9Y/wz+78P8r/ADtJ6rfAqv35yI/TH9o+7sfzK03rLwHgqT63yp8RH+Ex6di99sbryl409gCzv6vy599f/IXrwMPwxPtch1efGiwtyuXk82n/AF/prHGxV8VhrSXuyMEGZjOPpCp58VOOOT5jaZw1mY7Iufaazes+Q8ACficlp9Lnv3tK8YYjwzWK9nyvYAAwFzBTUmpG/cujhcStcjHmfho9aC+urGofPLlYEBAQEBAQEBAQEBBZI0EEHMEUPI6qJjY+etqpTZZ5IX0GB2pyFCSWuHMLzORx+qdw9Hi8ro8oya/IAK68s1yV4eSZ1L2PrccRtzl67TOkBazE1vEnP4L0MPBrSdz3eZn9Rm86q6Gx2IGNjmUFWg1GWdM15+a81vMS9fBjrfHEt2O0SMH7x4H9RWHTFp7Q3mtaxuWtZrfJO04ZpKgkGjjuOWhW2TDGKdzXsyxXpljsvis8o1lkPdVx/NUtes+KtKYdeZRttvOOKYxvJ0GZzFe8LrpxptTqhw5OZSl+mW5ZprMcw6PxosL4s3jTprnwz32rFbKyODW+gNH1o05agnVTbjz0+e7G3IiJdrsSfKLTG1lHNaaucMw2meu/NW4fGmt9zDzedyItGoeyhe28lVSCAgICAgICAgICAgoUHIbf7CxXi0EP6qdoIbJTECPUkbvFfaFWYHhG0PRdelkJIi65nrwVcKU3t1CtpMTrw4qdj2mjw5p/ECD8UJnbZsV8TxZMeQOGo8Csr4aX8w6MfKyU7RLJa78nkBDnmh3DJRTj0r4ha/Ny3jUy0oLQ9hq1zmnuNFpNa27SwplvSd1luuvy0kU6x/5+Kzjj449m08vNMa2j5Hk5mtTvO9bRER2hz2t1d5ZoJXVAa0E9wxHwVelaMkx4d9sp0e3jbHBz45Gsyo6ascYBGrW9p3KgCr0R8E5LT5l77snsxFYYgxnpONMUlA0upwH1R3K0ViFJmU6pQqpBAQEBAQEBAQEBAQEFECiDWtlgilFJY45Bwe1rvmEEDbOj66pTV9kgqODcPyQaM3RVc7q/srR/SXD80GueiC6P5DtKdt3ioGaHooudtP2YHm5x8c0G7Zujm6YzibZIK94J+BKkTtgumzw/uYYY+9jGtPiAg3aIKoCAgICAgICAgICAgICAgICAgICAgICAgICAgICAgICAgI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2385635" y="2017439"/>
            <a:ext cx="0" cy="547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80059" y="2564904"/>
            <a:ext cx="30737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76869" y="256490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2" y="3542916"/>
            <a:ext cx="1952735" cy="18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4053764" y="256490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63" y="3300639"/>
            <a:ext cx="923314" cy="232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59" y="3735754"/>
            <a:ext cx="1069552" cy="189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18468"/>
          <a:stretch/>
        </p:blipFill>
        <p:spPr>
          <a:xfrm>
            <a:off x="6185868" y="2538675"/>
            <a:ext cx="6288089" cy="286910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67631" y="5216578"/>
            <a:ext cx="7971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O</a:t>
            </a:r>
            <a:r>
              <a:rPr lang="fr-FR" sz="1200" dirty="0" smtClean="0"/>
              <a:t>vulation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148772" y="5216578"/>
            <a:ext cx="7971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Mating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9211939" y="5216577"/>
            <a:ext cx="952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25 </a:t>
            </a:r>
            <a:r>
              <a:rPr lang="fr-FR" sz="1200" dirty="0" err="1" smtClean="0"/>
              <a:t>days</a:t>
            </a:r>
            <a:r>
              <a:rPr lang="fr-FR" sz="1200" dirty="0" smtClean="0"/>
              <a:t> of gestation 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6096000" y="6041042"/>
            <a:ext cx="54395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>
                <a:solidFill>
                  <a:srgbClr val="2F2B20"/>
                </a:solidFill>
                <a:ea typeface="ＭＳ Ｐゴシック" pitchFamily="34" charset="-128"/>
              </a:rPr>
              <a:t>Grellet A et al. </a:t>
            </a:r>
            <a:r>
              <a:rPr lang="en-US" sz="1100" dirty="0">
                <a:solidFill>
                  <a:srgbClr val="2F2B20"/>
                </a:solidFill>
                <a:ea typeface="ＭＳ Ｐゴシック" pitchFamily="34" charset="-128"/>
              </a:rPr>
              <a:t>A high folic acid diet increases folate serum concentration in pregnant bitches. EVSSAR congress 2014. Wroclaw, Poland</a:t>
            </a:r>
            <a:endParaRPr lang="fr-FR" sz="1100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/>
          <a:srcRect r="82735" b="74562"/>
          <a:stretch/>
        </p:blipFill>
        <p:spPr>
          <a:xfrm>
            <a:off x="5728098" y="1958697"/>
            <a:ext cx="1117434" cy="6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Folic</a:t>
            </a:r>
            <a:r>
              <a:rPr lang="fr-FR" dirty="0"/>
              <a:t> </a:t>
            </a:r>
            <a:r>
              <a:rPr lang="fr-FR" dirty="0" err="1"/>
              <a:t>acid</a:t>
            </a:r>
            <a:r>
              <a:rPr lang="fr-FR" dirty="0"/>
              <a:t> and cleft palate… BUT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forget</a:t>
            </a:r>
            <a:r>
              <a:rPr lang="fr-FR" dirty="0"/>
              <a:t> the </a:t>
            </a:r>
            <a:r>
              <a:rPr lang="fr-FR" dirty="0" err="1"/>
              <a:t>other</a:t>
            </a:r>
            <a:r>
              <a:rPr lang="fr-FR" dirty="0"/>
              <a:t> causes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72885" y="5698485"/>
            <a:ext cx="8569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fr-FR" altLang="fr-FR" sz="3200" dirty="0">
                <a:solidFill>
                  <a:srgbClr val="FF0000"/>
                </a:solidFill>
              </a:rPr>
              <a:t> </a:t>
            </a:r>
            <a:r>
              <a:rPr lang="fr-FR" altLang="fr-FR" sz="3200" dirty="0" err="1">
                <a:solidFill>
                  <a:srgbClr val="FF0000"/>
                </a:solidFill>
              </a:rPr>
              <a:t>Selection</a:t>
            </a:r>
            <a:r>
              <a:rPr lang="fr-FR" altLang="fr-FR" sz="3200" dirty="0">
                <a:solidFill>
                  <a:srgbClr val="FF0000"/>
                </a:solidFill>
              </a:rPr>
              <a:t> of dogs by breeders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83088"/>
            <a:ext cx="8362950" cy="177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10" y="4139561"/>
            <a:ext cx="8809037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29" y="4697284"/>
            <a:ext cx="460851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Rectangle 2"/>
          <p:cNvSpPr txBox="1">
            <a:spLocks noChangeArrowheads="1"/>
          </p:cNvSpPr>
          <p:nvPr/>
        </p:nvSpPr>
        <p:spPr bwMode="auto">
          <a:xfrm>
            <a:off x="1849439" y="3056325"/>
            <a:ext cx="8569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fr-FR" altLang="fr-FR" sz="3200">
                <a:solidFill>
                  <a:srgbClr val="FF0000"/>
                </a:solidFill>
              </a:rPr>
              <a:t>Collaboration with vets</a:t>
            </a:r>
          </a:p>
        </p:txBody>
      </p:sp>
    </p:spTree>
    <p:extLst>
      <p:ext uri="{BB962C8B-B14F-4D97-AF65-F5344CB8AC3E}">
        <p14:creationId xmlns:p14="http://schemas.microsoft.com/office/powerpoint/2010/main" val="5034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2789993" y="2928722"/>
            <a:ext cx="626301" cy="218981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Improve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Quantity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bg1">
                    <a:lumMod val="75000"/>
                  </a:schemeClr>
                </a:solidFill>
              </a:rPr>
              <a:t>Quality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Eclampsia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0" y="1870228"/>
            <a:ext cx="5417634" cy="3939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/>
              <a:t>Clinical</a:t>
            </a:r>
            <a:r>
              <a:rPr lang="fr-FR" b="1" dirty="0" smtClean="0"/>
              <a:t> </a:t>
            </a:r>
            <a:r>
              <a:rPr lang="fr-FR" b="1" dirty="0" err="1" smtClean="0"/>
              <a:t>signs</a:t>
            </a:r>
            <a:r>
              <a:rPr lang="fr-FR" b="1" dirty="0" smtClean="0"/>
              <a:t> in case of </a:t>
            </a:r>
            <a:r>
              <a:rPr lang="fr-FR" b="1" dirty="0" err="1" smtClean="0"/>
              <a:t>eclampsia</a:t>
            </a:r>
            <a:endParaRPr lang="fr-FR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Muscle </a:t>
            </a:r>
            <a:r>
              <a:rPr lang="fr-FR" sz="2400" dirty="0" err="1" smtClean="0">
                <a:solidFill>
                  <a:srgbClr val="0070C0"/>
                </a:solidFill>
              </a:rPr>
              <a:t>tremors</a:t>
            </a:r>
            <a:r>
              <a:rPr lang="fr-FR" sz="2400" dirty="0" smtClean="0">
                <a:solidFill>
                  <a:srgbClr val="0070C0"/>
                </a:solidFill>
              </a:rPr>
              <a:t>, fasciculations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err="1" smtClean="0">
                <a:solidFill>
                  <a:srgbClr val="0070C0"/>
                </a:solidFill>
              </a:rPr>
              <a:t>Generalized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seizures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Muscle </a:t>
            </a:r>
            <a:r>
              <a:rPr lang="fr-FR" sz="2400" dirty="0" err="1" smtClean="0">
                <a:solidFill>
                  <a:srgbClr val="0070C0"/>
                </a:solidFill>
              </a:rPr>
              <a:t>cramping</a:t>
            </a:r>
            <a:r>
              <a:rPr lang="fr-FR" sz="2400" dirty="0" smtClean="0">
                <a:solidFill>
                  <a:srgbClr val="0070C0"/>
                </a:solidFill>
              </a:rPr>
              <a:t> or pain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err="1" smtClean="0">
                <a:solidFill>
                  <a:srgbClr val="0070C0"/>
                </a:solidFill>
              </a:rPr>
              <a:t>Behavior</a:t>
            </a:r>
            <a:r>
              <a:rPr lang="fr-FR" sz="2400" dirty="0" smtClean="0">
                <a:solidFill>
                  <a:srgbClr val="0070C0"/>
                </a:solidFill>
              </a:rPr>
              <a:t> changes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Poor </a:t>
            </a:r>
            <a:r>
              <a:rPr lang="fr-FR" sz="2400" dirty="0" err="1" smtClean="0">
                <a:solidFill>
                  <a:srgbClr val="0070C0"/>
                </a:solidFill>
              </a:rPr>
              <a:t>activity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8780" y="2665142"/>
            <a:ext cx="4148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Low</a:t>
            </a:r>
            <a:r>
              <a:rPr lang="fr-FR" sz="4400" dirty="0" smtClean="0"/>
              <a:t> </a:t>
            </a:r>
            <a:r>
              <a:rPr lang="fr-FR" sz="4400" dirty="0" err="1" smtClean="0"/>
              <a:t>blood</a:t>
            </a:r>
            <a:r>
              <a:rPr lang="fr-FR" sz="4400" dirty="0" smtClean="0"/>
              <a:t> </a:t>
            </a:r>
          </a:p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Calcium</a:t>
            </a:r>
            <a:r>
              <a:rPr lang="fr-FR" sz="4400" dirty="0" smtClean="0"/>
              <a:t> concentration</a:t>
            </a:r>
            <a:endParaRPr lang="fr-FR" sz="4400" dirty="0"/>
          </a:p>
        </p:txBody>
      </p:sp>
      <p:sp>
        <p:nvSpPr>
          <p:cNvPr id="6" name="Flèche droite 5"/>
          <p:cNvSpPr/>
          <p:nvPr/>
        </p:nvSpPr>
        <p:spPr>
          <a:xfrm>
            <a:off x="4778298" y="3427411"/>
            <a:ext cx="1206189" cy="825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29199" y="3018415"/>
            <a:ext cx="1940313" cy="11298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29199" y="2534909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98479" y="3207863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650166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50166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77668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77668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887844" y="4325831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149897" y="4287645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887844" y="1940312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149897" y="1969404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92" y="2160480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8" y="2145612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5516948" y="312852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94284" y="312852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034882" y="5387150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4607311" y="5068230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707760" y="33490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3709" y="199426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4034882" y="3437546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7510648" y="343754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022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29199" y="3018415"/>
            <a:ext cx="1940313" cy="11298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29199" y="2534909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98479" y="3207863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650166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50166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77668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77668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887844" y="1940312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149897" y="1969404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92" y="2160480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8" y="2145612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5516948" y="312852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94284" y="312852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707760" y="33490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3709" y="199426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4034882" y="3437546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7510648" y="343754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2" name="Flèche vers le bas 1"/>
          <p:cNvSpPr/>
          <p:nvPr/>
        </p:nvSpPr>
        <p:spPr>
          <a:xfrm>
            <a:off x="5672426" y="4240175"/>
            <a:ext cx="709614" cy="71367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 descr="C:\Users\grellaur\Desktop\photo pour hanna\107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20575"/>
          <a:stretch/>
        </p:blipFill>
        <p:spPr bwMode="auto">
          <a:xfrm>
            <a:off x="4400445" y="4982004"/>
            <a:ext cx="3197819" cy="13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23833" y="6330420"/>
            <a:ext cx="263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Lactation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832" y="1782274"/>
            <a:ext cx="2830354" cy="4307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9" name="Connecteur droit avec flèche 138"/>
          <p:cNvCxnSpPr/>
          <p:nvPr/>
        </p:nvCxnSpPr>
        <p:spPr>
          <a:xfrm>
            <a:off x="6578231" y="2512633"/>
            <a:ext cx="3541506" cy="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 </a:t>
            </a:r>
            <a:r>
              <a:rPr lang="fr-FR" dirty="0" err="1" smtClean="0"/>
              <a:t>breeding</a:t>
            </a:r>
            <a:r>
              <a:rPr lang="fr-FR" dirty="0" smtClean="0"/>
              <a:t> performances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908570" y="1782274"/>
            <a:ext cx="1658764" cy="20842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824399" y="1831572"/>
            <a:ext cx="1827105" cy="518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/>
              <a:t>Diet</a:t>
            </a:r>
            <a:endParaRPr lang="fr-FR" sz="24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9195832" y="1797600"/>
            <a:ext cx="2830353" cy="43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Animal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4908570" y="2579458"/>
            <a:ext cx="1658766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err="1">
                <a:solidFill>
                  <a:schemeClr val="tx1"/>
                </a:solidFill>
              </a:rPr>
              <a:t>Nutrient</a:t>
            </a:r>
            <a:r>
              <a:rPr lang="fr-FR" sz="1600" b="1" dirty="0">
                <a:solidFill>
                  <a:schemeClr val="tx1"/>
                </a:solidFill>
              </a:rPr>
              <a:t> profiles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8228651" y="2538058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Ingestion</a:t>
            </a:r>
            <a:endParaRPr lang="fr-FR" sz="1800" dirty="0">
              <a:solidFill>
                <a:srgbClr val="0070C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4908568" y="2229992"/>
            <a:ext cx="162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4908570" y="3223375"/>
            <a:ext cx="1658765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err="1">
                <a:solidFill>
                  <a:schemeClr val="tx1"/>
                </a:solidFill>
              </a:rPr>
              <a:t>Quantity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9649127" y="232727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Digestion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9217624" y="2232703"/>
            <a:ext cx="2808561" cy="1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9649127" y="298156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Absorption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0" name="Connecteur droit avec flèche 89"/>
          <p:cNvCxnSpPr/>
          <p:nvPr/>
        </p:nvCxnSpPr>
        <p:spPr>
          <a:xfrm>
            <a:off x="10659442" y="2685393"/>
            <a:ext cx="6130" cy="321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10659442" y="3279797"/>
            <a:ext cx="6130" cy="321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9649127" y="365059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err="1" smtClean="0">
                <a:solidFill>
                  <a:schemeClr val="tx1"/>
                </a:solidFill>
              </a:rPr>
              <a:t>Nutritional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needs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 flipH="1">
            <a:off x="10000849" y="3943593"/>
            <a:ext cx="658593" cy="34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space réservé du contenu 2"/>
          <p:cNvSpPr txBox="1">
            <a:spLocks/>
          </p:cNvSpPr>
          <p:nvPr/>
        </p:nvSpPr>
        <p:spPr>
          <a:xfrm>
            <a:off x="8924988" y="431962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>
                <a:solidFill>
                  <a:schemeClr val="tx1"/>
                </a:solidFill>
              </a:rPr>
              <a:t>M</a:t>
            </a:r>
            <a:r>
              <a:rPr lang="fr-FR" sz="1800" dirty="0" smtClean="0">
                <a:solidFill>
                  <a:schemeClr val="tx1"/>
                </a:solidFill>
              </a:rPr>
              <a:t>aintenance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9" name="Connecteur droit avec flèche 98"/>
          <p:cNvCxnSpPr/>
          <p:nvPr/>
        </p:nvCxnSpPr>
        <p:spPr>
          <a:xfrm>
            <a:off x="10659442" y="3943593"/>
            <a:ext cx="589442" cy="344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space réservé du contenu 2"/>
          <p:cNvSpPr txBox="1">
            <a:spLocks/>
          </p:cNvSpPr>
          <p:nvPr/>
        </p:nvSpPr>
        <p:spPr>
          <a:xfrm>
            <a:off x="10579295" y="4335864"/>
            <a:ext cx="1529995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/>
              <a:t>Reproduction</a:t>
            </a:r>
            <a:endParaRPr lang="fr-FR" sz="18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10981541" y="4588099"/>
            <a:ext cx="6716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Oestrus</a:t>
            </a:r>
            <a:endParaRPr lang="fr-FR" sz="1200" dirty="0"/>
          </a:p>
        </p:txBody>
      </p:sp>
      <p:sp>
        <p:nvSpPr>
          <p:cNvPr id="126" name="Rectangle 125"/>
          <p:cNvSpPr/>
          <p:nvPr/>
        </p:nvSpPr>
        <p:spPr>
          <a:xfrm>
            <a:off x="6934199" y="1744477"/>
            <a:ext cx="1485632" cy="3623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Espace réservé du contenu 2"/>
          <p:cNvSpPr txBox="1">
            <a:spLocks/>
          </p:cNvSpPr>
          <p:nvPr/>
        </p:nvSpPr>
        <p:spPr>
          <a:xfrm>
            <a:off x="6949303" y="1797600"/>
            <a:ext cx="1472614" cy="518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/>
                </a:solidFill>
              </a:rPr>
              <a:t>S</a:t>
            </a:r>
            <a:r>
              <a:rPr lang="fr-FR" sz="2400" dirty="0" smtClean="0">
                <a:solidFill>
                  <a:schemeClr val="tx1"/>
                </a:solidFill>
              </a:rPr>
              <a:t>torage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8" name="Espace réservé du contenu 2"/>
          <p:cNvSpPr txBox="1">
            <a:spLocks/>
          </p:cNvSpPr>
          <p:nvPr/>
        </p:nvSpPr>
        <p:spPr>
          <a:xfrm>
            <a:off x="6937021" y="2318907"/>
            <a:ext cx="1497178" cy="2979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Temperature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 smtClean="0">
                <a:solidFill>
                  <a:schemeClr val="tx1"/>
                </a:solidFill>
              </a:rPr>
              <a:t>Humidity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smtClean="0">
                <a:solidFill>
                  <a:schemeClr val="tx1"/>
                </a:solidFill>
              </a:rPr>
              <a:t>Packaging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700" dirty="0">
                <a:solidFill>
                  <a:schemeClr val="tx1"/>
                </a:solidFill>
              </a:rPr>
              <a:t>Time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Cleanliness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Insects</a:t>
            </a:r>
            <a:r>
              <a:rPr lang="fr-FR" sz="1700" dirty="0">
                <a:solidFill>
                  <a:schemeClr val="tx1"/>
                </a:solidFill>
              </a:rPr>
              <a:t> </a:t>
            </a:r>
            <a:r>
              <a:rPr lang="fr-FR" sz="1700" dirty="0" err="1">
                <a:solidFill>
                  <a:schemeClr val="tx1"/>
                </a:solidFill>
              </a:rPr>
              <a:t>rodents</a:t>
            </a:r>
            <a:endParaRPr lang="fr-FR" sz="1700" dirty="0">
              <a:solidFill>
                <a:schemeClr val="tx1"/>
              </a:solidFill>
            </a:endParaRPr>
          </a:p>
        </p:txBody>
      </p:sp>
      <p:cxnSp>
        <p:nvCxnSpPr>
          <p:cNvPr id="129" name="Connecteur droit 128"/>
          <p:cNvCxnSpPr/>
          <p:nvPr/>
        </p:nvCxnSpPr>
        <p:spPr>
          <a:xfrm flipV="1">
            <a:off x="6949303" y="2223681"/>
            <a:ext cx="14726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space réservé du contenu 2"/>
          <p:cNvSpPr txBox="1">
            <a:spLocks/>
          </p:cNvSpPr>
          <p:nvPr/>
        </p:nvSpPr>
        <p:spPr>
          <a:xfrm>
            <a:off x="6371603" y="3172735"/>
            <a:ext cx="1840123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10957295" y="4851654"/>
            <a:ext cx="8434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G</a:t>
            </a:r>
            <a:r>
              <a:rPr lang="fr-FR" sz="1200" dirty="0" smtClean="0"/>
              <a:t>estation</a:t>
            </a:r>
            <a:endParaRPr lang="fr-FR" sz="1200" dirty="0"/>
          </a:p>
        </p:txBody>
      </p:sp>
      <p:sp>
        <p:nvSpPr>
          <p:cNvPr id="142" name="ZoneTexte 141"/>
          <p:cNvSpPr txBox="1"/>
          <p:nvPr/>
        </p:nvSpPr>
        <p:spPr>
          <a:xfrm>
            <a:off x="11001346" y="5128653"/>
            <a:ext cx="7585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Lactation</a:t>
            </a:r>
            <a:endParaRPr lang="fr-FR" sz="12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10951776" y="5385730"/>
            <a:ext cx="8434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Growth</a:t>
            </a:r>
            <a:endParaRPr lang="fr-FR" sz="1200" dirty="0"/>
          </a:p>
        </p:txBody>
      </p:sp>
      <p:sp>
        <p:nvSpPr>
          <p:cNvPr id="144" name="ZoneTexte 143"/>
          <p:cNvSpPr txBox="1"/>
          <p:nvPr/>
        </p:nvSpPr>
        <p:spPr>
          <a:xfrm>
            <a:off x="10831916" y="5642806"/>
            <a:ext cx="1135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Semen</a:t>
            </a:r>
            <a:r>
              <a:rPr lang="fr-FR" sz="1200" dirty="0" smtClean="0"/>
              <a:t> </a:t>
            </a:r>
            <a:r>
              <a:rPr lang="fr-FR" sz="1200" dirty="0" err="1" smtClean="0"/>
              <a:t>quality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54" name="Rectangle 53"/>
          <p:cNvSpPr/>
          <p:nvPr/>
        </p:nvSpPr>
        <p:spPr>
          <a:xfrm>
            <a:off x="156135" y="1567565"/>
            <a:ext cx="3659494" cy="4522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Ingredients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Intentionally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introduced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substances</a:t>
            </a:r>
          </a:p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err="1" smtClean="0">
                <a:solidFill>
                  <a:schemeClr val="tx1"/>
                </a:solidFill>
              </a:rPr>
              <a:t>Nutrients</a:t>
            </a:r>
            <a:r>
              <a:rPr lang="fr-FR" sz="16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</a:rPr>
              <a:t>Fat/</a:t>
            </a:r>
            <a:r>
              <a:rPr lang="fr-FR" sz="1400" i="1" dirty="0" err="1" smtClean="0">
                <a:solidFill>
                  <a:schemeClr val="tx1"/>
                </a:solidFill>
              </a:rPr>
              <a:t>Proteins</a:t>
            </a:r>
            <a:r>
              <a:rPr lang="fr-FR" sz="1400" i="1" dirty="0" smtClean="0">
                <a:solidFill>
                  <a:schemeClr val="tx1"/>
                </a:solidFill>
              </a:rPr>
              <a:t>/Carbohydrates/</a:t>
            </a:r>
            <a:r>
              <a:rPr lang="fr-FR" sz="1400" i="1" dirty="0" err="1" smtClean="0">
                <a:solidFill>
                  <a:schemeClr val="tx1"/>
                </a:solidFill>
              </a:rPr>
              <a:t>Vitamins</a:t>
            </a:r>
            <a:r>
              <a:rPr lang="fr-FR" sz="1400" i="1" dirty="0" smtClean="0">
                <a:solidFill>
                  <a:schemeClr val="tx1"/>
                </a:solidFill>
              </a:rPr>
              <a:t>/</a:t>
            </a:r>
            <a:r>
              <a:rPr lang="fr-FR" sz="1400" i="1" dirty="0" err="1" smtClean="0">
                <a:solidFill>
                  <a:schemeClr val="tx1"/>
                </a:solidFill>
              </a:rPr>
              <a:t>Minerals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smtClean="0">
                <a:solidFill>
                  <a:schemeClr val="tx1"/>
                </a:solidFill>
              </a:rPr>
              <a:t>Food additive 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400" i="1" dirty="0" err="1">
                <a:solidFill>
                  <a:schemeClr val="tx1"/>
                </a:solidFill>
              </a:rPr>
              <a:t>P</a:t>
            </a:r>
            <a:r>
              <a:rPr lang="fr-FR" sz="1400" i="1" dirty="0" err="1" smtClean="0">
                <a:solidFill>
                  <a:schemeClr val="tx1"/>
                </a:solidFill>
              </a:rPr>
              <a:t>reservative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flavors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Unintentionally </a:t>
            </a:r>
            <a:r>
              <a:rPr lang="fr-FR" sz="1600" b="1" dirty="0" err="1">
                <a:solidFill>
                  <a:schemeClr val="tx1"/>
                </a:solidFill>
              </a:rPr>
              <a:t>introduced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substances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err="1" smtClean="0">
                <a:solidFill>
                  <a:schemeClr val="tx1"/>
                </a:solidFill>
              </a:rPr>
              <a:t>Biological</a:t>
            </a:r>
            <a:r>
              <a:rPr lang="fr-FR" sz="1600" i="1" dirty="0" smtClean="0"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fr-FR" sz="1400" i="1" dirty="0" err="1" smtClean="0">
                <a:solidFill>
                  <a:schemeClr val="tx1"/>
                </a:solidFill>
              </a:rPr>
              <a:t>Mycotoxins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viruses</a:t>
            </a:r>
            <a:r>
              <a:rPr lang="fr-FR" sz="1400" i="1" dirty="0" smtClean="0">
                <a:solidFill>
                  <a:schemeClr val="tx1"/>
                </a:solidFill>
              </a:rPr>
              <a:t>, parasites, </a:t>
            </a:r>
            <a:r>
              <a:rPr lang="fr-FR" sz="1400" i="1" dirty="0" err="1" smtClean="0">
                <a:solidFill>
                  <a:schemeClr val="tx1"/>
                </a:solidFill>
              </a:rPr>
              <a:t>bacteria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smtClean="0">
                <a:solidFill>
                  <a:schemeClr val="tx1"/>
                </a:solidFill>
              </a:rPr>
              <a:t>Chemical</a:t>
            </a:r>
            <a:r>
              <a:rPr lang="fr-FR" sz="1600" i="1" dirty="0" smtClean="0"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</a:rPr>
              <a:t>Pesticide </a:t>
            </a:r>
            <a:r>
              <a:rPr lang="fr-FR" sz="1400" i="1" dirty="0" err="1" smtClean="0">
                <a:solidFill>
                  <a:schemeClr val="tx1"/>
                </a:solidFill>
              </a:rPr>
              <a:t>residues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vet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drugs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containants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environmental</a:t>
            </a:r>
            <a:r>
              <a:rPr lang="fr-FR" sz="1400" i="1" dirty="0" smtClean="0">
                <a:solidFill>
                  <a:schemeClr val="tx1"/>
                </a:solidFill>
              </a:rPr>
              <a:t> contaminants…)</a:t>
            </a:r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1732908" y="3174758"/>
            <a:ext cx="158751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6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156134" y="2123281"/>
            <a:ext cx="365949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802632" y="3051849"/>
            <a:ext cx="1083028" cy="2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space réservé du contenu 2"/>
          <p:cNvSpPr txBox="1">
            <a:spLocks/>
          </p:cNvSpPr>
          <p:nvPr/>
        </p:nvSpPr>
        <p:spPr>
          <a:xfrm>
            <a:off x="3777540" y="2729890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Formulation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80" name="Espace réservé du contenu 2"/>
          <p:cNvSpPr txBox="1">
            <a:spLocks/>
          </p:cNvSpPr>
          <p:nvPr/>
        </p:nvSpPr>
        <p:spPr>
          <a:xfrm>
            <a:off x="3777540" y="3155859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err="1" smtClean="0">
                <a:solidFill>
                  <a:srgbClr val="0070C0"/>
                </a:solidFill>
              </a:rPr>
              <a:t>Process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1" grpId="0"/>
      <p:bldP spid="46" grpId="0"/>
      <p:bldP spid="48" grpId="0"/>
      <p:bldP spid="95" grpId="0"/>
      <p:bldP spid="97" grpId="0"/>
      <p:bldP spid="126" grpId="0" animBg="1"/>
      <p:bldP spid="127" grpId="0"/>
      <p:bldP spid="128" grpId="0"/>
      <p:bldP spid="54" grpId="0" animBg="1"/>
      <p:bldP spid="58" grpId="0"/>
      <p:bldP spid="75" grpId="0"/>
      <p:bldP spid="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746487" y="3632096"/>
            <a:ext cx="1940313" cy="627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46487" y="2646421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2213" y="2997972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367454" y="3230137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894956" y="3230137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605132" y="4437343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867185" y="4399157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7867185" y="2080916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80" y="2271992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746" y="2257124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7234236" y="424364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111572" y="424364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752170" y="5498662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6324599" y="5179742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9435555" y="312852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45649" y="213690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5769510" y="2877833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221175" y="287783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60195" y="206915"/>
            <a:ext cx="3033132" cy="1449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Risk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factors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eclampsia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1- Calcium </a:t>
            </a:r>
            <a:r>
              <a:rPr lang="fr-FR" dirty="0" err="1" smtClean="0">
                <a:solidFill>
                  <a:srgbClr val="FF0000"/>
                </a:solidFill>
              </a:rPr>
              <a:t>supplementation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during</a:t>
            </a:r>
            <a:r>
              <a:rPr lang="fr-FR" dirty="0" smtClean="0">
                <a:solidFill>
                  <a:srgbClr val="FF0000"/>
                </a:solidFill>
              </a:rPr>
              <a:t> gestation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>
            <a:stCxn id="39" idx="1"/>
            <a:endCxn id="39" idx="5"/>
          </p:cNvCxnSpPr>
          <p:nvPr/>
        </p:nvCxnSpPr>
        <p:spPr>
          <a:xfrm>
            <a:off x="9732772" y="494031"/>
            <a:ext cx="1435088" cy="874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39" idx="7"/>
            <a:endCxn id="39" idx="3"/>
          </p:cNvCxnSpPr>
          <p:nvPr/>
        </p:nvCxnSpPr>
        <p:spPr>
          <a:xfrm flipH="1">
            <a:off x="9732772" y="494031"/>
            <a:ext cx="1435088" cy="874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2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036418" y="3571011"/>
            <a:ext cx="1940313" cy="627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36418" y="2585336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92175" y="2801501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57385" y="3447832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657385" y="3169052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9184887" y="3169052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9184887" y="3447832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895063" y="4376258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157116" y="4338072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06574" y="1990739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35" y="2364126"/>
            <a:ext cx="1691031" cy="20557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77" y="2196039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7524167" y="363279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01503" y="363279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042101" y="5437577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6614530" y="5118657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9604916" y="36327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8300" y="204861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6042101" y="3487973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517867" y="348797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7824437" y="2088780"/>
            <a:ext cx="364273" cy="2154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878334" y="2067588"/>
            <a:ext cx="278781" cy="2642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5608" y="1840198"/>
            <a:ext cx="2873295" cy="3312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Risk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factors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eclampsia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1- Calcium </a:t>
            </a:r>
            <a:r>
              <a:rPr lang="fr-FR" dirty="0" err="1" smtClean="0">
                <a:solidFill>
                  <a:srgbClr val="FF0000"/>
                </a:solidFill>
              </a:rPr>
              <a:t>supplementation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during</a:t>
            </a:r>
            <a:r>
              <a:rPr lang="fr-FR" dirty="0" smtClean="0">
                <a:solidFill>
                  <a:srgbClr val="FF0000"/>
                </a:solidFill>
              </a:rPr>
              <a:t> gestation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2-Low </a:t>
            </a:r>
            <a:r>
              <a:rPr lang="fr-FR" dirty="0" err="1" smtClean="0">
                <a:solidFill>
                  <a:srgbClr val="FF0000"/>
                </a:solidFill>
              </a:rPr>
              <a:t>quality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diet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3-High </a:t>
            </a:r>
            <a:r>
              <a:rPr lang="fr-FR" dirty="0" err="1" smtClean="0">
                <a:solidFill>
                  <a:srgbClr val="FF0000"/>
                </a:solidFill>
              </a:rPr>
              <a:t>quantity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legumes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dirty="0" err="1" smtClean="0">
                <a:solidFill>
                  <a:srgbClr val="FF0000"/>
                </a:solidFill>
              </a:rPr>
              <a:t>phytates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01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Prevention</a:t>
            </a:r>
            <a:r>
              <a:rPr lang="fr-FR" dirty="0" smtClean="0"/>
              <a:t> of </a:t>
            </a:r>
            <a:r>
              <a:rPr lang="fr-FR" dirty="0" err="1"/>
              <a:t>e</a:t>
            </a:r>
            <a:r>
              <a:rPr lang="fr-FR" dirty="0" err="1" smtClean="0"/>
              <a:t>clampsia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08302" y="2242387"/>
            <a:ext cx="681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High </a:t>
            </a:r>
            <a:r>
              <a:rPr lang="fr-FR" sz="4400" dirty="0" err="1" smtClean="0">
                <a:solidFill>
                  <a:srgbClr val="FF0000"/>
                </a:solidFill>
              </a:rPr>
              <a:t>quality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err="1" smtClean="0"/>
              <a:t>balanced</a:t>
            </a:r>
            <a:r>
              <a:rPr lang="fr-FR" sz="4400" dirty="0" smtClean="0"/>
              <a:t> </a:t>
            </a:r>
            <a:r>
              <a:rPr lang="fr-FR" sz="4400" dirty="0" err="1" smtClean="0">
                <a:solidFill>
                  <a:srgbClr val="FF0000"/>
                </a:solidFill>
              </a:rPr>
              <a:t>diet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420" y="4136615"/>
            <a:ext cx="11418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No calcium </a:t>
            </a:r>
            <a:r>
              <a:rPr lang="fr-FR" sz="4400" dirty="0" err="1" smtClean="0">
                <a:solidFill>
                  <a:srgbClr val="FF0000"/>
                </a:solidFill>
              </a:rPr>
              <a:t>supplementation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err="1" smtClean="0"/>
              <a:t>during</a:t>
            </a:r>
            <a:r>
              <a:rPr lang="fr-FR" sz="4400" dirty="0" smtClean="0"/>
              <a:t> gestation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311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breeding</a:t>
            </a:r>
            <a:r>
              <a:rPr lang="fr-FR" dirty="0" smtClean="0"/>
              <a:t> performances if…..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20431" y="3524738"/>
            <a:ext cx="9948984" cy="4923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9556"/>
          <a:stretch/>
        </p:blipFill>
        <p:spPr>
          <a:xfrm>
            <a:off x="10270164" y="2619403"/>
            <a:ext cx="1797538" cy="18106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" y="1326198"/>
            <a:ext cx="1222142" cy="1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J01Feco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961752" y="4910006"/>
            <a:ext cx="514260" cy="13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J01Fecond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" y="3154113"/>
            <a:ext cx="1440133" cy="10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J18Nidation_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5" y="3155606"/>
            <a:ext cx="1462564" cy="10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9" idx="2"/>
            <a:endCxn id="12" idx="0"/>
          </p:cNvCxnSpPr>
          <p:nvPr/>
        </p:nvCxnSpPr>
        <p:spPr>
          <a:xfrm>
            <a:off x="1218882" y="2496081"/>
            <a:ext cx="4367" cy="65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210550" y="4311542"/>
            <a:ext cx="5134" cy="58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FoetusJ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16" y="3154113"/>
            <a:ext cx="1341453" cy="11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J60Anterieu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73" y="3156132"/>
            <a:ext cx="1384025" cy="11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grellaur\Desktop\photo pour hanna\1079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20575"/>
          <a:stretch/>
        </p:blipFill>
        <p:spPr bwMode="auto">
          <a:xfrm>
            <a:off x="7274602" y="3192109"/>
            <a:ext cx="2394931" cy="10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804614" y="1486207"/>
            <a:ext cx="4582771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Nutrition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6012" y="4619891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Environment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4090" y="5736596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Genetic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5999" y="4508534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Management of reproduction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75291" y="5513248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Infectious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disease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17129" y="4552762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Age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052" y="5778132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Breed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44373" y="4901207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Stress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98572" y="5936300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Behavior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0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2"/>
          <a:stretch>
            <a:fillRect/>
          </a:stretch>
        </p:blipFill>
        <p:spPr>
          <a:xfrm>
            <a:off x="8045668" y="4482248"/>
            <a:ext cx="1716088" cy="1911350"/>
          </a:xfrm>
          <a:ln>
            <a:solidFill>
              <a:srgbClr val="080808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ZoneTexte 3"/>
          <p:cNvSpPr txBox="1">
            <a:spLocks noChangeArrowheads="1"/>
          </p:cNvSpPr>
          <p:nvPr/>
        </p:nvSpPr>
        <p:spPr bwMode="auto">
          <a:xfrm>
            <a:off x="2038864" y="3289256"/>
            <a:ext cx="3736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dirty="0">
                <a:solidFill>
                  <a:srgbClr val="FF0000"/>
                </a:solidFill>
              </a:rPr>
              <a:t>50 %</a:t>
            </a:r>
            <a:endParaRPr lang="fr-FR" altLang="fr-FR" sz="6000" b="1" baseline="30000" dirty="0">
              <a:solidFill>
                <a:srgbClr val="FF0000"/>
              </a:solidFill>
            </a:endParaRPr>
          </a:p>
        </p:txBody>
      </p:sp>
      <p:sp>
        <p:nvSpPr>
          <p:cNvPr id="21509" name="ZoneTexte 4"/>
          <p:cNvSpPr txBox="1">
            <a:spLocks noChangeArrowheads="1"/>
          </p:cNvSpPr>
          <p:nvPr/>
        </p:nvSpPr>
        <p:spPr bwMode="auto">
          <a:xfrm>
            <a:off x="7812963" y="3289256"/>
            <a:ext cx="2105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dirty="0">
                <a:solidFill>
                  <a:srgbClr val="FF0000"/>
                </a:solidFill>
              </a:rPr>
              <a:t>2</a:t>
            </a:r>
            <a:r>
              <a:rPr lang="fr-FR" altLang="fr-FR" sz="6000" b="1" baseline="30000" dirty="0">
                <a:solidFill>
                  <a:srgbClr val="FF0000"/>
                </a:solidFill>
              </a:rPr>
              <a:t>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39" y="1186025"/>
            <a:ext cx="1884527" cy="180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J01Feco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5025695" y="1280693"/>
            <a:ext cx="678485" cy="180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flèche horizontale 7"/>
          <p:cNvSpPr/>
          <p:nvPr/>
        </p:nvSpPr>
        <p:spPr>
          <a:xfrm>
            <a:off x="3866683" y="1847490"/>
            <a:ext cx="923925" cy="481013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</a:endParaRPr>
          </a:p>
        </p:txBody>
      </p:sp>
      <p:pic>
        <p:nvPicPr>
          <p:cNvPr id="9" name="Picture 4" descr="J01Feco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8389736" y="1186025"/>
            <a:ext cx="808162" cy="21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74" y="4360678"/>
            <a:ext cx="1593580" cy="21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6677891" y="0"/>
            <a:ext cx="71252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s3.amazonaws.com/readers/2009/11/22/blutedt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70" y="4396145"/>
            <a:ext cx="1527517" cy="21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two</a:t>
            </a:r>
            <a:r>
              <a:rPr lang="fr-FR" dirty="0" smtClean="0"/>
              <a:t> main causes of </a:t>
            </a:r>
            <a:r>
              <a:rPr lang="fr-FR" dirty="0" err="1" smtClean="0"/>
              <a:t>infertility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optimize</a:t>
            </a:r>
            <a:r>
              <a:rPr lang="fr-FR" dirty="0" smtClean="0"/>
              <a:t> </a:t>
            </a:r>
            <a:r>
              <a:rPr lang="fr-FR" dirty="0" err="1" smtClean="0"/>
              <a:t>breeding</a:t>
            </a:r>
            <a:r>
              <a:rPr lang="fr-FR" dirty="0" smtClean="0"/>
              <a:t> performances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463" y="3016411"/>
            <a:ext cx="2983524" cy="612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/>
              <a:t>Optimal </a:t>
            </a:r>
            <a:r>
              <a:rPr lang="fr-FR" dirty="0" err="1" smtClean="0"/>
              <a:t>kennel</a:t>
            </a:r>
            <a:r>
              <a:rPr lang="fr-FR" dirty="0" smtClean="0"/>
              <a:t> management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33742" y="2838410"/>
            <a:ext cx="146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+</a:t>
            </a:r>
            <a:endParaRPr lang="fr-FR" sz="60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73538" y="3141457"/>
            <a:ext cx="2983524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Optimal nutrition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63817" y="2814966"/>
            <a:ext cx="146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=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830431" y="3141456"/>
            <a:ext cx="2983524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Best </a:t>
            </a:r>
            <a:r>
              <a:rPr lang="fr-FR" dirty="0" err="1" smtClean="0"/>
              <a:t>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9" name="Double flèche horizontale 8"/>
          <p:cNvSpPr/>
          <p:nvPr/>
        </p:nvSpPr>
        <p:spPr>
          <a:xfrm rot="5400000">
            <a:off x="5010044" y="3910947"/>
            <a:ext cx="1806992" cy="448476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Improve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No</a:t>
            </a:r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</a:rPr>
              <a:t>effect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Quantity</a:t>
            </a:r>
            <a:endParaRPr lang="fr-FR" sz="3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Quality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40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2228550" y="2084044"/>
            <a:ext cx="546410" cy="28290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2361" y="3268320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966591" y="4881335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63156" y="3274908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85000"/>
                  </a:schemeClr>
                </a:solidFill>
              </a:rPr>
              <a:t>Improve</a:t>
            </a:r>
            <a:endParaRPr lang="fr-F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42362" y="3271615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51681" y="3271614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8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8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40" y="5559105"/>
            <a:ext cx="8644294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42362" y="3268320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bg1">
                    <a:lumMod val="85000"/>
                  </a:schemeClr>
                </a:solidFill>
              </a:rPr>
              <a:t>Quantity</a:t>
            </a:r>
            <a:endParaRPr lang="fr-F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Quality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report of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anoestrus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6087" y="1424181"/>
            <a:ext cx="785231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2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No </a:t>
            </a:r>
            <a:r>
              <a:rPr lang="fr-FR" dirty="0" err="1" smtClean="0"/>
              <a:t>sign</a:t>
            </a:r>
            <a:r>
              <a:rPr lang="fr-FR" dirty="0" smtClean="0"/>
              <a:t> of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birth</a:t>
            </a:r>
            <a:r>
              <a:rPr lang="fr-F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No induction of </a:t>
            </a:r>
            <a:r>
              <a:rPr lang="fr-FR" dirty="0" err="1" smtClean="0"/>
              <a:t>oestrus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by the </a:t>
            </a:r>
            <a:r>
              <a:rPr lang="fr-FR" dirty="0" err="1" smtClean="0"/>
              <a:t>vet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Feed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BARF 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Cattle</a:t>
            </a:r>
            <a:r>
              <a:rPr lang="fr-FR" dirty="0" smtClean="0"/>
              <a:t> </a:t>
            </a:r>
            <a:r>
              <a:rPr lang="fr-FR" dirty="0" err="1" smtClean="0"/>
              <a:t>bone</a:t>
            </a:r>
            <a:r>
              <a:rPr lang="fr-FR" dirty="0" smtClean="0"/>
              <a:t> and </a:t>
            </a:r>
            <a:r>
              <a:rPr lang="fr-FR" dirty="0" err="1" smtClean="0"/>
              <a:t>meat</a:t>
            </a:r>
            <a:r>
              <a:rPr lang="fr-FR" dirty="0" smtClean="0"/>
              <a:t> of the </a:t>
            </a:r>
            <a:r>
              <a:rPr lang="fr-FR" dirty="0" err="1" smtClean="0"/>
              <a:t>head</a:t>
            </a:r>
            <a:r>
              <a:rPr lang="fr-FR" dirty="0" smtClean="0"/>
              <a:t> and neck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birth</a:t>
            </a:r>
            <a:endParaRPr lang="fr-FR" dirty="0"/>
          </a:p>
          <a:p>
            <a:pPr lvl="1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48936" y="6423102"/>
            <a:ext cx="998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Hasan B. et al. </a:t>
            </a:r>
            <a:r>
              <a:rPr lang="fr-FR" sz="1400" dirty="0" err="1" smtClean="0"/>
              <a:t>Primary</a:t>
            </a:r>
            <a:r>
              <a:rPr lang="fr-FR" sz="1400" dirty="0" smtClean="0"/>
              <a:t> </a:t>
            </a:r>
            <a:r>
              <a:rPr lang="fr-FR" sz="1400" dirty="0" err="1" smtClean="0"/>
              <a:t>anoestrus</a:t>
            </a:r>
            <a:r>
              <a:rPr lang="fr-FR" sz="1400" dirty="0" smtClean="0"/>
              <a:t> due to </a:t>
            </a:r>
            <a:r>
              <a:rPr lang="fr-FR" sz="1400" dirty="0" err="1" smtClean="0"/>
              <a:t>dietary</a:t>
            </a:r>
            <a:r>
              <a:rPr lang="fr-FR" sz="1400" dirty="0" smtClean="0"/>
              <a:t> </a:t>
            </a:r>
            <a:r>
              <a:rPr lang="fr-FR" sz="1400" dirty="0" err="1" smtClean="0"/>
              <a:t>hyperthyroidism</a:t>
            </a:r>
            <a:r>
              <a:rPr lang="fr-FR" sz="1400" dirty="0" smtClean="0"/>
              <a:t> in a miniature pinscher </a:t>
            </a:r>
            <a:r>
              <a:rPr lang="fr-FR" sz="1400" dirty="0" err="1" smtClean="0"/>
              <a:t>bitch</a:t>
            </a:r>
            <a:r>
              <a:rPr lang="fr-FR" sz="1400" dirty="0" smtClean="0"/>
              <a:t>. Can </a:t>
            </a:r>
            <a:r>
              <a:rPr lang="fr-FR" sz="1400" dirty="0" err="1" smtClean="0"/>
              <a:t>Vét</a:t>
            </a:r>
            <a:r>
              <a:rPr lang="fr-FR" sz="1400" dirty="0" smtClean="0"/>
              <a:t> J 2014, 55 : 781-785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" y="2571944"/>
            <a:ext cx="2687444" cy="2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report of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anoestrus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91" y="1"/>
            <a:ext cx="2222810" cy="1847711"/>
          </a:xfrm>
          <a:prstGeom prst="rect">
            <a:avLst/>
          </a:prstGeom>
        </p:spPr>
      </p:pic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882216"/>
              </p:ext>
            </p:extLst>
          </p:nvPr>
        </p:nvGraphicFramePr>
        <p:xfrm>
          <a:off x="279570" y="2305400"/>
          <a:ext cx="9453154" cy="39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127341" y="3958225"/>
            <a:ext cx="8304757" cy="107723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27341" y="3081403"/>
            <a:ext cx="8304757" cy="876822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10344" y="5902289"/>
            <a:ext cx="8730642" cy="4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079320" y="5845310"/>
            <a:ext cx="538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0542" y="5845310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D15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007061" y="5874300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341252" y="5966181"/>
            <a:ext cx="65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D53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57184" y="2805830"/>
            <a:ext cx="6413326" cy="3408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48629" y="2009457"/>
            <a:ext cx="0" cy="107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49645" y="1627177"/>
            <a:ext cx="377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</a:rPr>
              <a:t>Hyperthyroidism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48936" y="6423102"/>
            <a:ext cx="998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Hasan B. et al. </a:t>
            </a:r>
            <a:r>
              <a:rPr lang="fr-FR" sz="1400" dirty="0" err="1" smtClean="0"/>
              <a:t>Primary</a:t>
            </a:r>
            <a:r>
              <a:rPr lang="fr-FR" sz="1400" dirty="0" smtClean="0"/>
              <a:t> </a:t>
            </a:r>
            <a:r>
              <a:rPr lang="fr-FR" sz="1400" dirty="0" err="1" smtClean="0"/>
              <a:t>anoestrus</a:t>
            </a:r>
            <a:r>
              <a:rPr lang="fr-FR" sz="1400" dirty="0" smtClean="0"/>
              <a:t> due to </a:t>
            </a:r>
            <a:r>
              <a:rPr lang="fr-FR" sz="1400" dirty="0" err="1" smtClean="0"/>
              <a:t>dietary</a:t>
            </a:r>
            <a:r>
              <a:rPr lang="fr-FR" sz="1400" dirty="0" smtClean="0"/>
              <a:t> </a:t>
            </a:r>
            <a:r>
              <a:rPr lang="fr-FR" sz="1400" dirty="0" err="1" smtClean="0"/>
              <a:t>hyperthyroidism</a:t>
            </a:r>
            <a:r>
              <a:rPr lang="fr-FR" sz="1400" dirty="0" smtClean="0"/>
              <a:t> in a miniature pinscher </a:t>
            </a:r>
            <a:r>
              <a:rPr lang="fr-FR" sz="1400" dirty="0" err="1" smtClean="0"/>
              <a:t>bitch</a:t>
            </a:r>
            <a:r>
              <a:rPr lang="fr-FR" sz="1400" dirty="0" smtClean="0"/>
              <a:t>. Can </a:t>
            </a:r>
            <a:r>
              <a:rPr lang="fr-FR" sz="1400" dirty="0" err="1" smtClean="0"/>
              <a:t>Vét</a:t>
            </a:r>
            <a:r>
              <a:rPr lang="fr-FR" sz="1400" dirty="0" smtClean="0"/>
              <a:t> J 2014, 55 : 781-785</a:t>
            </a:r>
            <a:endParaRPr lang="fr-FR" sz="1400" dirty="0"/>
          </a:p>
        </p:txBody>
      </p:sp>
      <p:sp>
        <p:nvSpPr>
          <p:cNvPr id="9" name="Flèche droite 8"/>
          <p:cNvSpPr/>
          <p:nvPr/>
        </p:nvSpPr>
        <p:spPr>
          <a:xfrm>
            <a:off x="3693650" y="4078510"/>
            <a:ext cx="926188" cy="5231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998135418"/>
              </p:ext>
            </p:extLst>
          </p:nvPr>
        </p:nvGraphicFramePr>
        <p:xfrm>
          <a:off x="4684731" y="2474497"/>
          <a:ext cx="4747367" cy="378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519897" y="1827232"/>
            <a:ext cx="165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T4 (</a:t>
            </a:r>
            <a:r>
              <a:rPr lang="fr-FR" dirty="0" err="1" smtClean="0"/>
              <a:t>nmol</a:t>
            </a:r>
            <a:r>
              <a:rPr lang="fr-FR" dirty="0" smtClean="0"/>
              <a:t>/L)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699077" y="2955691"/>
            <a:ext cx="1595330" cy="261863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648874" y="3751806"/>
            <a:ext cx="237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X 30 !!!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9425490" y="3971301"/>
            <a:ext cx="607773" cy="5231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0271343" y="3367085"/>
            <a:ext cx="1613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BARF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 smtClean="0"/>
              <a:t>Commercial dog </a:t>
            </a:r>
            <a:r>
              <a:rPr lang="fr-FR" sz="2000" b="1" dirty="0" err="1" smtClean="0"/>
              <a:t>food</a:t>
            </a:r>
            <a:endParaRPr lang="fr-FR" sz="2000" b="1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1080596" y="3751806"/>
            <a:ext cx="0" cy="758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0733633" y="3315773"/>
            <a:ext cx="688931" cy="507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0776967" y="3275144"/>
            <a:ext cx="602261" cy="588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8093"/>
      </p:ext>
    </p:extLst>
  </p:cSld>
  <p:clrMapOvr>
    <a:masterClrMapping/>
  </p:clrMapOvr>
</p:sld>
</file>

<file path=ppt/theme/theme1.xml><?xml version="1.0" encoding="utf-8"?>
<a:theme xmlns:a="http://schemas.openxmlformats.org/drawingml/2006/main" name="Trame NeoCa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2772</Words>
  <Application>Microsoft Office PowerPoint</Application>
  <PresentationFormat>Grand écran</PresentationFormat>
  <Paragraphs>516</Paragraphs>
  <Slides>55</Slides>
  <Notes>25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6" baseType="lpstr">
      <vt:lpstr>MS PGothic</vt:lpstr>
      <vt:lpstr>MS PGothic</vt:lpstr>
      <vt:lpstr>Andalus</vt:lpstr>
      <vt:lpstr>Arial</vt:lpstr>
      <vt:lpstr>Berlin Sans FB Demi</vt:lpstr>
      <vt:lpstr>Calibri</vt:lpstr>
      <vt:lpstr>Sakkal Majalla</vt:lpstr>
      <vt:lpstr>Tahoma</vt:lpstr>
      <vt:lpstr>Wingdings</vt:lpstr>
      <vt:lpstr>Trame NeoCare</vt:lpstr>
      <vt:lpstr>Graphique</vt:lpstr>
      <vt:lpstr>How nutrition can influence breeding performances in dog ? </vt:lpstr>
      <vt:lpstr>What does it mean « good breeding performances » ?</vt:lpstr>
      <vt:lpstr>Good breeding performances if…..</vt:lpstr>
      <vt:lpstr>How food can influence breeding performances ?</vt:lpstr>
      <vt:lpstr>How food can influence breeding performances ?</vt:lpstr>
      <vt:lpstr>Link between food and breeding performances</vt:lpstr>
      <vt:lpstr>Link between food and breeding performances</vt:lpstr>
      <vt:lpstr>Case report of primary anoestrus</vt:lpstr>
      <vt:lpstr>Case report of primary anoestrus</vt:lpstr>
      <vt:lpstr>Case report of primary anoestrus</vt:lpstr>
      <vt:lpstr>Raw meat diets  nutritional concerns and safety risk</vt:lpstr>
      <vt:lpstr>Link between food and breeding performances</vt:lpstr>
      <vt:lpstr>Supplementation of bitches with tyrosine has no effect bitches sexual behaviour.</vt:lpstr>
      <vt:lpstr>Link between food and breeding performances</vt:lpstr>
      <vt:lpstr>Consequences of an excess of food ingestion</vt:lpstr>
      <vt:lpstr>Présentation PowerPoint</vt:lpstr>
      <vt:lpstr> Leptin : a peptide hormone secreted by adipocytes</vt:lpstr>
      <vt:lpstr> Leptin concentration is correlated to BCS and fat level</vt:lpstr>
      <vt:lpstr>Obesity induces modifications in hormonal secretions</vt:lpstr>
      <vt:lpstr>Présentation PowerPoint</vt:lpstr>
      <vt:lpstr>Présentation PowerPoint</vt:lpstr>
      <vt:lpstr>Présentation PowerPoint</vt:lpstr>
      <vt:lpstr>New study done in dog on BCS and reproduction</vt:lpstr>
      <vt:lpstr>BCS influence prevalence of low birth weight and mortality</vt:lpstr>
      <vt:lpstr>Présentation PowerPoint</vt:lpstr>
      <vt:lpstr>Présentation PowerPoint</vt:lpstr>
      <vt:lpstr>Overweight is frequent in pure breed dogs</vt:lpstr>
      <vt:lpstr>Présentation PowerPoint</vt:lpstr>
      <vt:lpstr>How to feed the dog during pregnancy ?</vt:lpstr>
      <vt:lpstr>Foetal growth occurs at the end of pregnancy</vt:lpstr>
      <vt:lpstr>Energy needs of the bitch increase from the 6th week of gestation</vt:lpstr>
      <vt:lpstr>In the same time, food intake capacity is decreasing</vt:lpstr>
      <vt:lpstr> Necessity to use a palatable food with a high energy level</vt:lpstr>
      <vt:lpstr>Optimal weight of pregnant bitches</vt:lpstr>
      <vt:lpstr>Link between food and breeding performances</vt:lpstr>
      <vt:lpstr>Cleft lip and palate</vt:lpstr>
      <vt:lpstr>Cleft palates : a main concern in dogs</vt:lpstr>
      <vt:lpstr>Cleft palate affects many dogs breeds </vt:lpstr>
      <vt:lpstr>…. But mainly brachycephalic breeds</vt:lpstr>
      <vt:lpstr>Cleft palate : gestion and treatment</vt:lpstr>
      <vt:lpstr>In Humans, supplementation with folic acid decreases the risk of cleft palate</vt:lpstr>
      <vt:lpstr>A low folate concentration is frequent in dog</vt:lpstr>
      <vt:lpstr>Folic acid during early gestation reduces the incidence of cleft palate</vt:lpstr>
      <vt:lpstr>Two ways to increase serum folic acid level</vt:lpstr>
      <vt:lpstr>Folic acid and cleft palate… BUT don’t forget the other causes</vt:lpstr>
      <vt:lpstr>Link between food and breeding performances</vt:lpstr>
      <vt:lpstr>Eclampsia</vt:lpstr>
      <vt:lpstr>Présentation PowerPoint</vt:lpstr>
      <vt:lpstr>Présentation PowerPoint</vt:lpstr>
      <vt:lpstr>Présentation PowerPoint</vt:lpstr>
      <vt:lpstr>Présentation PowerPoint</vt:lpstr>
      <vt:lpstr>Prevention of eclampsia</vt:lpstr>
      <vt:lpstr>Good breeding performances if…..</vt:lpstr>
      <vt:lpstr>The two main causes of infertility</vt:lpstr>
      <vt:lpstr>How to optimize breeding performances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 Grellet</dc:creator>
  <cp:lastModifiedBy>Aurelien Grellet</cp:lastModifiedBy>
  <cp:revision>144</cp:revision>
  <dcterms:created xsi:type="dcterms:W3CDTF">2016-04-30T12:48:54Z</dcterms:created>
  <dcterms:modified xsi:type="dcterms:W3CDTF">2018-02-23T18:03:21Z</dcterms:modified>
</cp:coreProperties>
</file>