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68" r:id="rId3"/>
    <p:sldId id="341" r:id="rId4"/>
    <p:sldId id="369" r:id="rId5"/>
    <p:sldId id="344" r:id="rId6"/>
    <p:sldId id="367" r:id="rId7"/>
    <p:sldId id="407" r:id="rId8"/>
    <p:sldId id="386" r:id="rId9"/>
    <p:sldId id="387" r:id="rId10"/>
    <p:sldId id="377" r:id="rId11"/>
    <p:sldId id="384" r:id="rId12"/>
    <p:sldId id="265" r:id="rId13"/>
    <p:sldId id="345" r:id="rId14"/>
    <p:sldId id="270" r:id="rId15"/>
    <p:sldId id="385" r:id="rId16"/>
    <p:sldId id="391" r:id="rId17"/>
    <p:sldId id="389" r:id="rId18"/>
    <p:sldId id="271" r:id="rId19"/>
    <p:sldId id="273" r:id="rId20"/>
    <p:sldId id="346" r:id="rId21"/>
    <p:sldId id="347" r:id="rId22"/>
    <p:sldId id="388" r:id="rId23"/>
    <p:sldId id="390" r:id="rId24"/>
    <p:sldId id="394" r:id="rId25"/>
    <p:sldId id="395" r:id="rId26"/>
    <p:sldId id="396" r:id="rId27"/>
    <p:sldId id="397" r:id="rId28"/>
    <p:sldId id="354" r:id="rId29"/>
    <p:sldId id="392" r:id="rId30"/>
    <p:sldId id="393" r:id="rId31"/>
    <p:sldId id="398" r:id="rId32"/>
    <p:sldId id="399" r:id="rId33"/>
    <p:sldId id="400" r:id="rId34"/>
    <p:sldId id="401" r:id="rId35"/>
    <p:sldId id="403" r:id="rId36"/>
    <p:sldId id="404" r:id="rId37"/>
    <p:sldId id="405" r:id="rId38"/>
    <p:sldId id="406" r:id="rId39"/>
    <p:sldId id="402" r:id="rId40"/>
    <p:sldId id="361" r:id="rId41"/>
    <p:sldId id="362" r:id="rId42"/>
    <p:sldId id="365" r:id="rId43"/>
    <p:sldId id="363" r:id="rId44"/>
    <p:sldId id="364" r:id="rId45"/>
    <p:sldId id="366" r:id="rId46"/>
    <p:sldId id="340" r:id="rId47"/>
    <p:sldId id="331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4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Feuil1!$C$1:$C$16</c:f>
              <c:numCache>
                <c:formatCode>General</c:formatCode>
                <c:ptCount val="16"/>
                <c:pt idx="0">
                  <c:v>4.1500000000000004</c:v>
                </c:pt>
                <c:pt idx="1">
                  <c:v>3.28</c:v>
                </c:pt>
                <c:pt idx="2">
                  <c:v>2.88</c:v>
                </c:pt>
                <c:pt idx="3">
                  <c:v>2.66</c:v>
                </c:pt>
                <c:pt idx="4">
                  <c:v>2.42</c:v>
                </c:pt>
                <c:pt idx="5">
                  <c:v>2.16</c:v>
                </c:pt>
                <c:pt idx="6">
                  <c:v>2.1</c:v>
                </c:pt>
                <c:pt idx="7">
                  <c:v>1.54</c:v>
                </c:pt>
                <c:pt idx="8">
                  <c:v>4.25</c:v>
                </c:pt>
                <c:pt idx="9">
                  <c:v>3.12</c:v>
                </c:pt>
                <c:pt idx="10">
                  <c:v>3.23</c:v>
                </c:pt>
                <c:pt idx="11">
                  <c:v>2.57</c:v>
                </c:pt>
                <c:pt idx="12">
                  <c:v>2.17</c:v>
                </c:pt>
                <c:pt idx="13">
                  <c:v>2.5499999999999998</c:v>
                </c:pt>
                <c:pt idx="14">
                  <c:v>1.79</c:v>
                </c:pt>
                <c:pt idx="15">
                  <c:v>2</c:v>
                </c:pt>
              </c:numCache>
            </c:numRef>
          </c:xVal>
          <c:yVal>
            <c:numRef>
              <c:f>Feuil1!$D$1:$D$16</c:f>
              <c:numCache>
                <c:formatCode>General</c:formatCode>
                <c:ptCount val="16"/>
                <c:pt idx="0">
                  <c:v>30.95</c:v>
                </c:pt>
                <c:pt idx="1">
                  <c:v>20.190000000000001</c:v>
                </c:pt>
                <c:pt idx="2">
                  <c:v>24.44</c:v>
                </c:pt>
                <c:pt idx="3">
                  <c:v>24.79</c:v>
                </c:pt>
                <c:pt idx="4">
                  <c:v>16.71</c:v>
                </c:pt>
                <c:pt idx="5">
                  <c:v>21.83</c:v>
                </c:pt>
                <c:pt idx="6">
                  <c:v>12.44</c:v>
                </c:pt>
                <c:pt idx="7">
                  <c:v>8.4</c:v>
                </c:pt>
                <c:pt idx="8">
                  <c:v>54.76</c:v>
                </c:pt>
                <c:pt idx="9">
                  <c:v>47.04</c:v>
                </c:pt>
                <c:pt idx="10">
                  <c:v>29.65</c:v>
                </c:pt>
                <c:pt idx="11">
                  <c:v>27.55</c:v>
                </c:pt>
                <c:pt idx="12">
                  <c:v>18.93</c:v>
                </c:pt>
                <c:pt idx="13">
                  <c:v>22.96</c:v>
                </c:pt>
                <c:pt idx="14">
                  <c:v>17.399999999999999</c:v>
                </c:pt>
                <c:pt idx="15">
                  <c:v>14.23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B8-43B2-95F9-FD983FB92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493888"/>
        <c:axId val="311063296"/>
      </c:scatterChart>
      <c:valAx>
        <c:axId val="307493888"/>
        <c:scaling>
          <c:orientation val="minMax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311063296"/>
        <c:crosses val="autoZero"/>
        <c:crossBetween val="midCat"/>
      </c:valAx>
      <c:valAx>
        <c:axId val="31106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3074938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80A-4599-B76C-5DC1C60C3D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080A-4599-B76C-5DC1C60C3D0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080A-4599-B76C-5DC1C60C3D09}"/>
              </c:ext>
            </c:extLst>
          </c:dPt>
          <c:cat>
            <c:strRef>
              <c:f>Feuil1!$A$2:$A$4</c:f>
              <c:strCache>
                <c:ptCount val="3"/>
                <c:pt idx="0">
                  <c:v>Normal weight</c:v>
                </c:pt>
                <c:pt idx="1">
                  <c:v>Overweight</c:v>
                </c:pt>
                <c:pt idx="2">
                  <c:v>Obese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6.5</c:v>
                </c:pt>
                <c:pt idx="1">
                  <c:v>3.5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0A-4599-B76C-5DC1C60C3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293184"/>
        <c:axId val="305294720"/>
      </c:barChart>
      <c:catAx>
        <c:axId val="30529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05294720"/>
        <c:crosses val="autoZero"/>
        <c:auto val="1"/>
        <c:lblAlgn val="ctr"/>
        <c:lblOffset val="100"/>
        <c:noMultiLvlLbl val="0"/>
      </c:catAx>
      <c:valAx>
        <c:axId val="30529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29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591-4CED-8AB4-B56FFCA257C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591-4CED-8AB4-B56FFCA257C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5591-4CED-8AB4-B56FFCA257C4}"/>
              </c:ext>
            </c:extLst>
          </c:dPt>
          <c:cat>
            <c:strRef>
              <c:f>Feuil1!$A$2:$A$4</c:f>
              <c:strCache>
                <c:ptCount val="3"/>
                <c:pt idx="0">
                  <c:v>Normal weight</c:v>
                </c:pt>
                <c:pt idx="1">
                  <c:v>Overweight</c:v>
                </c:pt>
                <c:pt idx="2">
                  <c:v>Obese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91-4CED-8AB4-B56FFCA25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332224"/>
        <c:axId val="305333760"/>
      </c:barChart>
      <c:catAx>
        <c:axId val="305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305333760"/>
        <c:crosses val="autoZero"/>
        <c:auto val="1"/>
        <c:lblAlgn val="ctr"/>
        <c:lblOffset val="100"/>
        <c:noMultiLvlLbl val="0"/>
      </c:catAx>
      <c:valAx>
        <c:axId val="30533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Feuil1!$A$2:$A$17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Feuil1!$B$2:$B$17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7</c:v>
                </c:pt>
                <c:pt idx="5">
                  <c:v>9.1</c:v>
                </c:pt>
                <c:pt idx="6">
                  <c:v>11.2</c:v>
                </c:pt>
                <c:pt idx="7">
                  <c:v>13.3</c:v>
                </c:pt>
                <c:pt idx="8">
                  <c:v>15.4</c:v>
                </c:pt>
                <c:pt idx="9">
                  <c:v>17.5</c:v>
                </c:pt>
                <c:pt idx="10">
                  <c:v>19.600000000000001</c:v>
                </c:pt>
                <c:pt idx="11">
                  <c:v>21.7</c:v>
                </c:pt>
                <c:pt idx="12">
                  <c:v>23.8</c:v>
                </c:pt>
                <c:pt idx="13">
                  <c:v>25.9</c:v>
                </c:pt>
                <c:pt idx="14">
                  <c:v>28</c:v>
                </c:pt>
                <c:pt idx="15">
                  <c:v>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5-443A-8750-CF689E075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124736"/>
        <c:axId val="77126272"/>
      </c:lineChart>
      <c:catAx>
        <c:axId val="7712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126272"/>
        <c:crosses val="autoZero"/>
        <c:auto val="1"/>
        <c:lblAlgn val="ctr"/>
        <c:lblOffset val="100"/>
        <c:noMultiLvlLbl val="0"/>
      </c:catAx>
      <c:valAx>
        <c:axId val="77126272"/>
        <c:scaling>
          <c:orientation val="minMax"/>
          <c:max val="40"/>
          <c:min val="2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12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36172-29D4-485C-9BC7-F16A945E0CF4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BEBBF-69B3-489A-BF95-4243B2AEC6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17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EBBF-69B3-489A-BF95-4243B2AEC67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03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EBBF-69B3-489A-BF95-4243B2AEC67C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7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Today</a:t>
            </a:r>
            <a:r>
              <a:rPr lang="fr-FR" dirty="0" smtClean="0"/>
              <a:t> the body condition score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evaluated</a:t>
            </a:r>
            <a:r>
              <a:rPr lang="fr-FR" dirty="0" smtClean="0"/>
              <a:t> </a:t>
            </a:r>
            <a:r>
              <a:rPr lang="fr-FR" dirty="0" err="1" smtClean="0"/>
              <a:t>thanks</a:t>
            </a:r>
            <a:r>
              <a:rPr lang="fr-FR" baseline="0" dirty="0" smtClean="0"/>
              <a:t> a 9 points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. A dog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score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4 or 5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in an optimal body score. On the </a:t>
            </a:r>
            <a:r>
              <a:rPr lang="fr-FR" baseline="0" dirty="0" err="1" smtClean="0"/>
              <a:t>contrary</a:t>
            </a:r>
            <a:r>
              <a:rPr lang="fr-FR" baseline="0" dirty="0" smtClean="0"/>
              <a:t> a dog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score of 1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cachectic</a:t>
            </a:r>
            <a:r>
              <a:rPr lang="fr-FR" baseline="0" dirty="0" smtClean="0"/>
              <a:t> (no more fat) and a dog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score of 9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obese.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3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Obese</a:t>
            </a:r>
            <a:r>
              <a:rPr lang="fr-FR" baseline="0" dirty="0" smtClean="0"/>
              <a:t> dogs have a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quantity</a:t>
            </a:r>
            <a:r>
              <a:rPr lang="fr-FR" baseline="0" dirty="0" smtClean="0"/>
              <a:t> of fat.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look on the composition of fat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fat </a:t>
            </a:r>
            <a:r>
              <a:rPr lang="fr-FR" baseline="0" dirty="0" err="1" smtClean="0"/>
              <a:t>contained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adipocytes. Adipocytes are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full of fat. Fat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an important endocrine tissue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secrete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hormons</a:t>
            </a:r>
            <a:r>
              <a:rPr lang="fr-FR" baseline="0" dirty="0" smtClean="0"/>
              <a:t> one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leptin.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0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</a:t>
            </a:r>
            <a:r>
              <a:rPr lang="fr-FR" baseline="0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leptin </a:t>
            </a:r>
            <a:r>
              <a:rPr lang="fr-FR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interfere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secretion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hormones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(GnRH, FSH, LH, </a:t>
            </a:r>
            <a:r>
              <a:rPr lang="fr-FR" baseline="0" dirty="0" err="1" smtClean="0"/>
              <a:t>Progesteron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Estrogen</a:t>
            </a:r>
            <a:r>
              <a:rPr lang="fr-FR" baseline="0" dirty="0" smtClean="0"/>
              <a:t>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5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6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human</a:t>
            </a:r>
            <a:r>
              <a:rPr lang="fr-FR" dirty="0" smtClean="0"/>
              <a:t>,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showed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obesity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decrease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pregnancy</a:t>
            </a:r>
            <a:r>
              <a:rPr lang="fr-FR" baseline="0" dirty="0" smtClean="0"/>
              <a:t> rate as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Brannian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8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0D79791-472E-4B5A-8F11-BEBACC88E51B}" type="slidenum">
              <a:rPr lang="fr-FR" altLang="fr-FR" sz="1200">
                <a:solidFill>
                  <a:prstClr val="black"/>
                </a:solidFill>
              </a:rPr>
              <a:pPr eaLnBrk="1" hangingPunct="1"/>
              <a:t>24</a:t>
            </a:fld>
            <a:endParaRPr lang="fr-FR" altLang="fr-FR" sz="1200">
              <a:solidFill>
                <a:prstClr val="black"/>
              </a:solidFill>
            </a:endParaRPr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FECB2C1-7FDE-4B61-BEF4-D20E52325E42}" type="slidenum">
              <a:rPr lang="fr-FR" altLang="fr-FR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 altLang="fr-FR" sz="1200" smtClean="0">
              <a:solidFill>
                <a:prstClr val="black"/>
              </a:solidFill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smtClean="0">
                <a:latin typeface="Arial" pitchFamily="34" charset="0"/>
              </a:rPr>
              <a:t>One</a:t>
            </a:r>
            <a:r>
              <a:rPr lang="en-US" altLang="fr-FR" baseline="0" dirty="0" smtClean="0">
                <a:latin typeface="Arial" pitchFamily="34" charset="0"/>
              </a:rPr>
              <a:t> </a:t>
            </a:r>
            <a:r>
              <a:rPr lang="en-US" altLang="fr-FR" dirty="0" smtClean="0">
                <a:latin typeface="Arial" pitchFamily="34" charset="0"/>
              </a:rPr>
              <a:t>consequence of an excess of energy during pregnancy is that fat can be stocked in muscles.</a:t>
            </a:r>
          </a:p>
          <a:p>
            <a:pPr eaLnBrk="1" hangingPunct="1"/>
            <a:endParaRPr lang="en-US" alt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0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0E11AFB-1676-40DB-9A15-3B1AAA4EB676}" type="slidenum">
              <a:rPr lang="fr-FR" altLang="fr-FR" sz="1200">
                <a:solidFill>
                  <a:prstClr val="black"/>
                </a:solidFill>
              </a:rPr>
              <a:pPr eaLnBrk="1" hangingPunct="1"/>
              <a:t>25</a:t>
            </a:fld>
            <a:endParaRPr lang="fr-FR" altLang="fr-FR" sz="1200">
              <a:solidFill>
                <a:prstClr val="black"/>
              </a:solidFill>
            </a:endParaRPr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62177D6-CC45-498E-AA27-E2CE113F97E2}" type="slidenum">
              <a:rPr lang="fr-FR" altLang="fr-FR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 altLang="fr-FR" sz="1200" smtClean="0">
              <a:solidFill>
                <a:prstClr val="black"/>
              </a:solidFill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 smtClean="0">
                <a:latin typeface="Arial" pitchFamily="34" charset="0"/>
              </a:rPr>
              <a:t>This accumulation of fat can decrease muscle contraction so uterine contraction. This phenomena was well described</a:t>
            </a:r>
            <a:r>
              <a:rPr lang="en-US" altLang="fr-FR" baseline="0" dirty="0" smtClean="0">
                <a:latin typeface="Arial" pitchFamily="34" charset="0"/>
              </a:rPr>
              <a:t> in women. As you can see on this figure from Zhang overweight and obese women present a diminution of uterine contraction as you can see here. </a:t>
            </a:r>
            <a:endParaRPr lang="en-US" alt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7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 all the data </a:t>
            </a:r>
            <a:r>
              <a:rPr lang="fr-FR" dirty="0" err="1" smtClean="0"/>
              <a:t>underline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necessity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assess</a:t>
            </a:r>
            <a:r>
              <a:rPr lang="fr-FR" baseline="0" dirty="0" smtClean="0"/>
              <a:t> body condition score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mating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healthy</a:t>
            </a:r>
            <a:r>
              <a:rPr lang="fr-FR" baseline="0" dirty="0" smtClean="0"/>
              <a:t> dogs in a good body condition score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breeding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EA054-47A4-4AD2-856B-6A5DA4BCF274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7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4872824" y="5349875"/>
            <a:ext cx="1934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D20000"/>
                </a:solidFill>
                <a:latin typeface="Berlin Sans FB Demi" panose="020E0802020502020306" pitchFamily="34" charset="0"/>
                <a:cs typeface="Andalus" panose="02020603050405020304" pitchFamily="18" charset="-78"/>
              </a:rPr>
              <a:t>Neo</a:t>
            </a:r>
            <a:r>
              <a:rPr lang="fr-FR" sz="3200" u="sng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  <a:cs typeface="Andalus" panose="02020603050405020304" pitchFamily="18" charset="-78"/>
              </a:rPr>
              <a:t>Care</a:t>
            </a:r>
            <a:r>
              <a:rPr lang="fr-F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ndalus" panose="02020603050405020304" pitchFamily="18" charset="-78"/>
              </a:rPr>
              <a:t>Néonatologie des Carnivores Reproduction et 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  <a:latin typeface="+mj-lt"/>
                <a:cs typeface="Andalus" panose="02020603050405020304" pitchFamily="18" charset="-78"/>
              </a:rPr>
              <a:t>E</a:t>
            </a:r>
            <a:r>
              <a:rPr lang="fr-FR" sz="11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ndalus" panose="02020603050405020304" pitchFamily="18" charset="-78"/>
              </a:rPr>
              <a:t>levage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+mj-lt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027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53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3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92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1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1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0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3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96456-1271-49FA-9345-F7DBEC64E8F6}" type="datetimeFigureOut">
              <a:rPr lang="fr-FR" smtClean="0"/>
              <a:t>23/02/2018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848256" y="6374962"/>
            <a:ext cx="1552904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A064C2-3CB0-4F75-928A-90F4A2DD1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1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13018" y="6740087"/>
            <a:ext cx="11232000" cy="27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75132"/>
            <a:ext cx="938464" cy="3830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5" y="6152541"/>
            <a:ext cx="789153" cy="5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1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19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0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189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nutrition can influence breeding performances in </a:t>
            </a:r>
            <a:r>
              <a:rPr lang="en-US" dirty="0" smtClean="0"/>
              <a:t>cat </a:t>
            </a:r>
            <a:r>
              <a:rPr lang="en-US" dirty="0"/>
              <a:t>?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3547330"/>
            <a:ext cx="9144000" cy="1655762"/>
          </a:xfrm>
        </p:spPr>
        <p:txBody>
          <a:bodyPr/>
          <a:lstStyle/>
          <a:p>
            <a:r>
              <a:rPr lang="fr-FR" dirty="0" smtClean="0"/>
              <a:t>Aurélien GRELLET, DVM, PhD</a:t>
            </a:r>
          </a:p>
          <a:p>
            <a:r>
              <a:rPr lang="fr-FR" dirty="0" smtClean="0"/>
              <a:t>Toulouse National Veterinary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</a:p>
          <a:p>
            <a:r>
              <a:rPr lang="fr-FR" dirty="0" smtClean="0"/>
              <a:t>Toulouse, France</a:t>
            </a:r>
          </a:p>
        </p:txBody>
      </p:sp>
    </p:spTree>
    <p:extLst>
      <p:ext uri="{BB962C8B-B14F-4D97-AF65-F5344CB8AC3E}">
        <p14:creationId xmlns:p14="http://schemas.microsoft.com/office/powerpoint/2010/main" val="37876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9561" y="3752091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8970"/>
            <a:ext cx="12192000" cy="1117600"/>
          </a:xfrm>
        </p:spPr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40429" y="4983122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0356" y="3758679"/>
            <a:ext cx="28093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Improve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9562" y="3755386"/>
            <a:ext cx="280931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Decrease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08881" y="3755385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65000"/>
                  </a:schemeClr>
                </a:solidFill>
              </a:rPr>
              <a:t>No </a:t>
            </a:r>
            <a:r>
              <a:rPr lang="fr-FR" sz="3600" b="1" dirty="0" err="1" smtClean="0">
                <a:solidFill>
                  <a:schemeClr val="bg1">
                    <a:lumMod val="65000"/>
                  </a:schemeClr>
                </a:solidFill>
              </a:rPr>
              <a:t>effect</a:t>
            </a:r>
            <a:endParaRPr lang="fr-FR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99562" y="3752091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FF0000"/>
                </a:solidFill>
              </a:rPr>
              <a:t>Quantity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99561" y="1370623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endParaRPr lang="fr-FR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1" b="22486"/>
          <a:stretch/>
        </p:blipFill>
        <p:spPr>
          <a:xfrm>
            <a:off x="7483411" y="5835691"/>
            <a:ext cx="1987128" cy="77607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r="33091"/>
          <a:stretch/>
        </p:blipFill>
        <p:spPr>
          <a:xfrm>
            <a:off x="1699561" y="5559083"/>
            <a:ext cx="5783850" cy="117074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43" y="5577395"/>
            <a:ext cx="1263514" cy="9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Consequences</a:t>
            </a:r>
            <a:r>
              <a:rPr lang="fr-FR" dirty="0" smtClean="0"/>
              <a:t> of </a:t>
            </a:r>
            <a:r>
              <a:rPr lang="fr-FR" dirty="0" err="1" smtClean="0"/>
              <a:t>overfeeding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and </a:t>
            </a:r>
            <a:r>
              <a:rPr lang="fr-FR" dirty="0" err="1" smtClean="0"/>
              <a:t>during</a:t>
            </a:r>
            <a:r>
              <a:rPr lang="fr-FR" dirty="0" smtClean="0"/>
              <a:t> gestation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1429879"/>
            <a:ext cx="7434015" cy="48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2290"/>
          <a:stretch/>
        </p:blipFill>
        <p:spPr>
          <a:xfrm>
            <a:off x="1715784" y="1016000"/>
            <a:ext cx="8116585" cy="5670691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160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3600" dirty="0" smtClean="0"/>
              <a:t>A </a:t>
            </a:r>
            <a:r>
              <a:rPr lang="fr-FR" sz="3600" dirty="0" err="1" smtClean="0"/>
              <a:t>scale</a:t>
            </a:r>
            <a:r>
              <a:rPr lang="fr-FR" sz="3600" dirty="0" smtClean="0"/>
              <a:t> to </a:t>
            </a:r>
            <a:r>
              <a:rPr lang="fr-FR" sz="3600" dirty="0" err="1" smtClean="0"/>
              <a:t>evaluate</a:t>
            </a:r>
            <a:r>
              <a:rPr lang="fr-FR" sz="3600" dirty="0" smtClean="0"/>
              <a:t> body condition score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937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5788" r="40394" b="21445"/>
          <a:stretch/>
        </p:blipFill>
        <p:spPr bwMode="auto">
          <a:xfrm>
            <a:off x="0" y="2729805"/>
            <a:ext cx="2260219" cy="1391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160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3600" dirty="0"/>
              <a:t> Leptin : a</a:t>
            </a:r>
            <a:r>
              <a:rPr lang="fr-FR" sz="3600" dirty="0" smtClean="0"/>
              <a:t> </a:t>
            </a:r>
            <a:r>
              <a:rPr lang="fr-FR" sz="3600" dirty="0"/>
              <a:t>peptide hormone </a:t>
            </a:r>
            <a:r>
              <a:rPr lang="fr-FR" sz="3600" dirty="0" err="1"/>
              <a:t>secreted</a:t>
            </a:r>
            <a:r>
              <a:rPr lang="fr-FR" sz="3600" dirty="0"/>
              <a:t> by adipocytes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25" y="2079319"/>
            <a:ext cx="3191079" cy="236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966247" y="5365076"/>
            <a:ext cx="2567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rgbClr val="FF0000"/>
                </a:solidFill>
              </a:rPr>
              <a:t>Leptin</a:t>
            </a:r>
          </a:p>
        </p:txBody>
      </p:sp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1213122" y="3260733"/>
            <a:ext cx="285750" cy="2714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2F2B20"/>
              </a:solidFill>
            </a:endParaRPr>
          </a:p>
        </p:txBody>
      </p:sp>
      <p:cxnSp>
        <p:nvCxnSpPr>
          <p:cNvPr id="10" name="Connecteur droit avec flèche 9"/>
          <p:cNvCxnSpPr>
            <a:stCxn id="3" idx="5"/>
          </p:cNvCxnSpPr>
          <p:nvPr/>
        </p:nvCxnSpPr>
        <p:spPr>
          <a:xfrm>
            <a:off x="1457025" y="3492440"/>
            <a:ext cx="1799883" cy="570683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250138" y="4121692"/>
            <a:ext cx="0" cy="1238558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9447"/>
              </p:ext>
            </p:extLst>
          </p:nvPr>
        </p:nvGraphicFramePr>
        <p:xfrm>
          <a:off x="6222397" y="1795329"/>
          <a:ext cx="5773488" cy="360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0788352" y="5395855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Body fat mass </a:t>
            </a:r>
          </a:p>
          <a:p>
            <a:pPr algn="ctr"/>
            <a:r>
              <a:rPr lang="fr-FR" sz="1600" dirty="0" smtClean="0"/>
              <a:t>(kg)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6096000" y="1172702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Plasma </a:t>
            </a:r>
            <a:r>
              <a:rPr lang="fr-FR" sz="1600" dirty="0" err="1"/>
              <a:t>leptin</a:t>
            </a:r>
            <a:r>
              <a:rPr lang="fr-FR" sz="1600" dirty="0"/>
              <a:t> concentration</a:t>
            </a:r>
          </a:p>
          <a:p>
            <a:r>
              <a:rPr lang="fr-FR" sz="1600" dirty="0"/>
              <a:t>(</a:t>
            </a:r>
            <a:r>
              <a:rPr lang="fr-FR" sz="1600" dirty="0" err="1" smtClean="0"/>
              <a:t>ng</a:t>
            </a:r>
            <a:r>
              <a:rPr lang="fr-FR" sz="1600" dirty="0" smtClean="0"/>
              <a:t>/ml)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584251" y="6157117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Appleton DJ et al. </a:t>
            </a:r>
            <a:r>
              <a:rPr lang="en-US" sz="1400" dirty="0"/>
              <a:t>Plasma leptin concentrations in cats: </a:t>
            </a:r>
            <a:r>
              <a:rPr lang="en-US" sz="1400" dirty="0" smtClean="0"/>
              <a:t>reference range</a:t>
            </a:r>
            <a:r>
              <a:rPr lang="en-US" sz="1400" dirty="0"/>
              <a:t>, effect of weight gain and relationship with</a:t>
            </a:r>
          </a:p>
          <a:p>
            <a:pPr algn="ctr"/>
            <a:r>
              <a:rPr lang="en-US" sz="1400" dirty="0"/>
              <a:t>adiposity as measured by dual energy X-ray absorptiometry. </a:t>
            </a:r>
            <a:r>
              <a:rPr lang="en-US" sz="1400" dirty="0" smtClean="0"/>
              <a:t>JFMS </a:t>
            </a:r>
            <a:r>
              <a:rPr lang="en-US" sz="1400" dirty="0"/>
              <a:t>(2000) 2, 191–199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353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49" y="4385716"/>
            <a:ext cx="1681250" cy="23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28" y="3875018"/>
            <a:ext cx="1116817" cy="107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 descr="J18Nidation_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92" y="5124575"/>
            <a:ext cx="1615750" cy="12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ZoneTexte 42"/>
          <p:cNvSpPr txBox="1">
            <a:spLocks noChangeArrowheads="1"/>
          </p:cNvSpPr>
          <p:nvPr/>
        </p:nvSpPr>
        <p:spPr bwMode="auto">
          <a:xfrm>
            <a:off x="1379761" y="4728886"/>
            <a:ext cx="186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dirty="0" err="1">
                <a:solidFill>
                  <a:srgbClr val="0070C0"/>
                </a:solidFill>
                <a:latin typeface="Calibri"/>
              </a:rPr>
              <a:t>Progesteron</a:t>
            </a:r>
            <a:endParaRPr lang="fr-FR" altLang="fr-FR" sz="2000" dirty="0">
              <a:solidFill>
                <a:srgbClr val="0070C0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dirty="0" err="1">
                <a:solidFill>
                  <a:srgbClr val="0070C0"/>
                </a:solidFill>
                <a:latin typeface="Calibri"/>
              </a:rPr>
              <a:t>Estrogen</a:t>
            </a:r>
            <a:endParaRPr lang="fr-FR" altLang="fr-FR" sz="20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251763" y="4334002"/>
            <a:ext cx="354012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4628099" y="4543785"/>
            <a:ext cx="15229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 courbée vers la gauche 1"/>
          <p:cNvSpPr/>
          <p:nvPr/>
        </p:nvSpPr>
        <p:spPr>
          <a:xfrm flipH="1">
            <a:off x="3038880" y="4933679"/>
            <a:ext cx="539925" cy="369332"/>
          </a:xfrm>
          <a:prstGeom prst="curvedLeftArrow">
            <a:avLst>
              <a:gd name="adj1" fmla="val 10443"/>
              <a:gd name="adj2" fmla="val 50000"/>
              <a:gd name="adj3" fmla="val 15907"/>
            </a:avLst>
          </a:prstGeom>
          <a:solidFill>
            <a:srgbClr val="F8F8F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7413006" y="1945644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srgbClr val="FF0000"/>
                </a:solidFill>
                <a:latin typeface="Calibri"/>
              </a:rPr>
              <a:t>Leptin</a:t>
            </a:r>
          </a:p>
        </p:txBody>
      </p:sp>
      <p:sp>
        <p:nvSpPr>
          <p:cNvPr id="25" name="Ellipse 24"/>
          <p:cNvSpPr/>
          <p:nvPr/>
        </p:nvSpPr>
        <p:spPr>
          <a:xfrm>
            <a:off x="4147165" y="5048257"/>
            <a:ext cx="354012" cy="5193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2F2B20"/>
              </a:solidFill>
              <a:ea typeface="ＭＳ Ｐゴシック" pitchFamily="34" charset="-128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324171" y="5477241"/>
            <a:ext cx="18268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1600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GB" sz="3600"/>
              <a:t>Obesity induces modifications in hormonal secretions</a:t>
            </a:r>
            <a:endParaRPr lang="fr-FR" sz="3600" dirty="0"/>
          </a:p>
        </p:txBody>
      </p:sp>
      <p:sp>
        <p:nvSpPr>
          <p:cNvPr id="4" name="Éclair 3"/>
          <p:cNvSpPr/>
          <p:nvPr/>
        </p:nvSpPr>
        <p:spPr>
          <a:xfrm rot="5798121">
            <a:off x="6204747" y="993131"/>
            <a:ext cx="273539" cy="239183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clair 23"/>
          <p:cNvSpPr/>
          <p:nvPr/>
        </p:nvSpPr>
        <p:spPr>
          <a:xfrm rot="4205984">
            <a:off x="6265242" y="1689292"/>
            <a:ext cx="325078" cy="272549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clair 26"/>
          <p:cNvSpPr/>
          <p:nvPr/>
        </p:nvSpPr>
        <p:spPr>
          <a:xfrm rot="1321906">
            <a:off x="7722493" y="2521671"/>
            <a:ext cx="340298" cy="239094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972746" y="1395716"/>
            <a:ext cx="232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Hypothalamus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76923" y="3517016"/>
            <a:ext cx="110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FSH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972745" y="2787902"/>
            <a:ext cx="232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Pituitary</a:t>
            </a:r>
            <a:r>
              <a:rPr lang="fr-FR" sz="2400" dirty="0" smtClean="0">
                <a:solidFill>
                  <a:srgbClr val="0070C0"/>
                </a:solidFill>
              </a:rPr>
              <a:t> gland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75033" y="2040716"/>
            <a:ext cx="110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GnRH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01964" y="3500874"/>
            <a:ext cx="110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50"/>
                </a:solidFill>
              </a:rPr>
              <a:t>L</a:t>
            </a:r>
            <a:r>
              <a:rPr lang="fr-FR" sz="2400" dirty="0" smtClean="0">
                <a:solidFill>
                  <a:srgbClr val="00B050"/>
                </a:solidFill>
              </a:rPr>
              <a:t>H</a:t>
            </a:r>
            <a:endParaRPr lang="fr-FR" sz="2400" dirty="0">
              <a:solidFill>
                <a:srgbClr val="00B05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4075033" y="1891170"/>
            <a:ext cx="1" cy="93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4137665" y="2596621"/>
            <a:ext cx="246347" cy="225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921589" y="4119612"/>
            <a:ext cx="246347" cy="2250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4384011" y="3321509"/>
            <a:ext cx="1" cy="93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3686727" y="3312184"/>
            <a:ext cx="1" cy="93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4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1" grpId="0"/>
      <p:bldP spid="28" grpId="0"/>
      <p:bldP spid="29" grpId="0"/>
      <p:bldP spid="30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/>
          <a:srcRect t="13019" b="25867"/>
          <a:stretch/>
        </p:blipFill>
        <p:spPr>
          <a:xfrm>
            <a:off x="195560" y="2086066"/>
            <a:ext cx="4628271" cy="29923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Leptin</a:t>
            </a:r>
            <a:r>
              <a:rPr lang="fr-FR" dirty="0" smtClean="0"/>
              <a:t> </a:t>
            </a:r>
            <a:r>
              <a:rPr lang="fr-FR" dirty="0" err="1" smtClean="0"/>
              <a:t>decrease</a:t>
            </a:r>
            <a:r>
              <a:rPr lang="fr-FR" dirty="0" smtClean="0"/>
              <a:t> </a:t>
            </a:r>
            <a:r>
              <a:rPr lang="fr-FR" dirty="0" err="1" smtClean="0"/>
              <a:t>ovary</a:t>
            </a:r>
            <a:r>
              <a:rPr lang="fr-FR" dirty="0" smtClean="0"/>
              <a:t> </a:t>
            </a:r>
            <a:r>
              <a:rPr lang="fr-FR" dirty="0" err="1" smtClean="0"/>
              <a:t>contractility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97280" y="6316394"/>
            <a:ext cx="9875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Trisolini</a:t>
            </a:r>
            <a:r>
              <a:rPr lang="fr-FR" sz="1600" dirty="0" smtClean="0"/>
              <a:t> C. </a:t>
            </a:r>
            <a:r>
              <a:rPr lang="fr-FR" sz="1600" dirty="0" err="1" smtClean="0"/>
              <a:t>Leptin</a:t>
            </a:r>
            <a:r>
              <a:rPr lang="fr-FR" sz="1600" dirty="0" smtClean="0"/>
              <a:t> and </a:t>
            </a:r>
            <a:r>
              <a:rPr lang="fr-FR" sz="1600" dirty="0" err="1" smtClean="0"/>
              <a:t>queen</a:t>
            </a:r>
            <a:r>
              <a:rPr lang="fr-FR" sz="1600" dirty="0" smtClean="0"/>
              <a:t> </a:t>
            </a:r>
            <a:r>
              <a:rPr lang="fr-FR" sz="1600" dirty="0" err="1" smtClean="0"/>
              <a:t>ovary</a:t>
            </a:r>
            <a:r>
              <a:rPr lang="fr-FR" sz="1600" dirty="0" smtClean="0"/>
              <a:t> : new insights about ovulation. </a:t>
            </a:r>
            <a:r>
              <a:rPr lang="fr-FR" sz="1600" dirty="0" err="1" smtClean="0"/>
              <a:t>Research</a:t>
            </a:r>
            <a:r>
              <a:rPr lang="fr-FR" sz="1600" dirty="0" smtClean="0"/>
              <a:t> in </a:t>
            </a:r>
            <a:r>
              <a:rPr lang="fr-FR" sz="1600" dirty="0" err="1" smtClean="0"/>
              <a:t>Veterinary</a:t>
            </a:r>
            <a:r>
              <a:rPr lang="fr-FR" sz="1600" dirty="0" smtClean="0"/>
              <a:t> Science 94 (2013) 707-710</a:t>
            </a:r>
            <a:endParaRPr lang="fr-FR" sz="1600" dirty="0"/>
          </a:p>
        </p:txBody>
      </p:sp>
      <p:cxnSp>
        <p:nvCxnSpPr>
          <p:cNvPr id="7" name="Connecteur droit avec flèche 6"/>
          <p:cNvCxnSpPr>
            <a:stCxn id="13" idx="2"/>
          </p:cNvCxnSpPr>
          <p:nvPr/>
        </p:nvCxnSpPr>
        <p:spPr>
          <a:xfrm>
            <a:off x="1975817" y="1894221"/>
            <a:ext cx="0" cy="1420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4711" y="1309446"/>
            <a:ext cx="308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0000"/>
                </a:solidFill>
              </a:rPr>
              <a:t>Leptin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receptors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97652" y="5078437"/>
            <a:ext cx="18660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1-Ovary</a:t>
            </a:r>
          </a:p>
          <a:p>
            <a:r>
              <a:rPr lang="fr-FR" dirty="0" smtClean="0"/>
              <a:t>2-Oviduct</a:t>
            </a:r>
          </a:p>
          <a:p>
            <a:r>
              <a:rPr lang="fr-FR" dirty="0" smtClean="0"/>
              <a:t>3-Uterine </a:t>
            </a:r>
            <a:r>
              <a:rPr lang="fr-FR" dirty="0" err="1" smtClean="0"/>
              <a:t>horn</a:t>
            </a:r>
            <a:endParaRPr lang="fr-FR" dirty="0" smtClean="0"/>
          </a:p>
          <a:p>
            <a:r>
              <a:rPr lang="fr-FR" dirty="0" smtClean="0"/>
              <a:t>4-Follicule</a:t>
            </a:r>
            <a:endParaRPr lang="fr-FR" dirty="0"/>
          </a:p>
        </p:txBody>
      </p:sp>
      <p:sp>
        <p:nvSpPr>
          <p:cNvPr id="23" name="Flèche courbée vers le haut 22"/>
          <p:cNvSpPr/>
          <p:nvPr/>
        </p:nvSpPr>
        <p:spPr>
          <a:xfrm rot="19478292">
            <a:off x="3475898" y="3383706"/>
            <a:ext cx="1291383" cy="78476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16581" y="4423599"/>
            <a:ext cx="22100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Ovarian</a:t>
            </a:r>
            <a:r>
              <a:rPr lang="fr-FR" dirty="0" smtClean="0">
                <a:solidFill>
                  <a:srgbClr val="FF0000"/>
                </a:solidFill>
              </a:rPr>
              <a:t> contractions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Ovulation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/>
          <a:srcRect r="4264"/>
          <a:stretch/>
        </p:blipFill>
        <p:spPr>
          <a:xfrm>
            <a:off x="5148192" y="2306898"/>
            <a:ext cx="7043808" cy="264141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9481624" y="2185278"/>
            <a:ext cx="240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Reduction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frequence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Reduction</a:t>
            </a:r>
            <a:r>
              <a:rPr lang="fr-FR" dirty="0" smtClean="0">
                <a:solidFill>
                  <a:srgbClr val="FF0000"/>
                </a:solidFill>
              </a:rPr>
              <a:t> of tension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7" name="Accolade fermante 26"/>
          <p:cNvSpPr/>
          <p:nvPr/>
        </p:nvSpPr>
        <p:spPr>
          <a:xfrm rot="16200000">
            <a:off x="10284488" y="1588296"/>
            <a:ext cx="351692" cy="316322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8440615" y="2393900"/>
            <a:ext cx="801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Leptin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329268" y="4948310"/>
            <a:ext cx="271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Time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5062981" y="1994733"/>
            <a:ext cx="192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Ovary</a:t>
            </a:r>
            <a:r>
              <a:rPr lang="fr-FR" dirty="0" smtClean="0"/>
              <a:t> </a:t>
            </a:r>
            <a:r>
              <a:rPr lang="fr-FR" dirty="0" err="1" smtClean="0"/>
              <a:t>contractility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2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Overweight</a:t>
            </a:r>
            <a:r>
              <a:rPr lang="fr-FR" dirty="0" smtClean="0"/>
              <a:t> cat at </a:t>
            </a:r>
            <a:r>
              <a:rPr lang="fr-FR" dirty="0" err="1" smtClean="0"/>
              <a:t>mating</a:t>
            </a:r>
            <a:r>
              <a:rPr lang="fr-FR" dirty="0" smtClean="0"/>
              <a:t> = </a:t>
            </a:r>
            <a:r>
              <a:rPr lang="fr-FR" dirty="0" err="1" smtClean="0"/>
              <a:t>poor</a:t>
            </a:r>
            <a:r>
              <a:rPr lang="fr-FR" dirty="0" smtClean="0"/>
              <a:t> </a:t>
            </a:r>
            <a:r>
              <a:rPr lang="fr-FR" dirty="0" err="1" smtClean="0"/>
              <a:t>fertility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5788" r="40394" b="21445"/>
          <a:stretch/>
        </p:blipFill>
        <p:spPr bwMode="auto">
          <a:xfrm>
            <a:off x="168812" y="2644107"/>
            <a:ext cx="3587262" cy="2209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Double flèche horizontale 6"/>
          <p:cNvSpPr/>
          <p:nvPr/>
        </p:nvSpPr>
        <p:spPr>
          <a:xfrm>
            <a:off x="3678703" y="3748659"/>
            <a:ext cx="1237957" cy="514435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gal 7"/>
          <p:cNvSpPr/>
          <p:nvPr/>
        </p:nvSpPr>
        <p:spPr>
          <a:xfrm>
            <a:off x="8095812" y="3537934"/>
            <a:ext cx="1111348" cy="935883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397219" y="3699041"/>
            <a:ext cx="234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Poor </a:t>
            </a:r>
            <a:r>
              <a:rPr lang="fr-FR" sz="3200" dirty="0" err="1" smtClean="0"/>
              <a:t>fertility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4905"/>
          <a:stretch/>
        </p:blipFill>
        <p:spPr>
          <a:xfrm>
            <a:off x="5067927" y="2305449"/>
            <a:ext cx="2822842" cy="27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32" y="3249637"/>
            <a:ext cx="3525983" cy="26444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83" y="0"/>
            <a:ext cx="4461282" cy="292901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5788" r="40394" b="21445"/>
          <a:stretch/>
        </p:blipFill>
        <p:spPr bwMode="auto">
          <a:xfrm>
            <a:off x="336451" y="3293908"/>
            <a:ext cx="4235547" cy="26083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Double flèche horizontale 6"/>
          <p:cNvSpPr/>
          <p:nvPr/>
        </p:nvSpPr>
        <p:spPr>
          <a:xfrm>
            <a:off x="4818187" y="4356866"/>
            <a:ext cx="1751426" cy="707503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2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Fotolia_30470424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0"/>
            <a:ext cx="9144000" cy="68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24001" y="631767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</a:rPr>
              <a:t>Challier</a:t>
            </a:r>
            <a:r>
              <a:rPr lang="en-US" sz="1600" dirty="0">
                <a:solidFill>
                  <a:srgbClr val="FFFFFF"/>
                </a:solidFill>
              </a:rPr>
              <a:t> JC. et al. Obesity in Pregnancy Stimulates Macrophage Accumulation and Inflammation in the Placenta. Placenta, 2008, 29 (3) : 274-281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54183" y="5340742"/>
            <a:ext cx="1401289" cy="646331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Lean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946570" y="1552385"/>
            <a:ext cx="1997035" cy="646331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Obese</a:t>
            </a:r>
          </a:p>
        </p:txBody>
      </p:sp>
      <p:sp>
        <p:nvSpPr>
          <p:cNvPr id="5" name="Flèche droite 4"/>
          <p:cNvSpPr/>
          <p:nvPr/>
        </p:nvSpPr>
        <p:spPr>
          <a:xfrm rot="19551361">
            <a:off x="3397737" y="3607629"/>
            <a:ext cx="5260559" cy="2992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472" y="3084773"/>
            <a:ext cx="4281055" cy="1077218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FF0000"/>
                </a:solidFill>
              </a:rPr>
              <a:t>Inflammatory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cells</a:t>
            </a:r>
            <a:r>
              <a:rPr lang="fr-FR" sz="2000" dirty="0">
                <a:solidFill>
                  <a:srgbClr val="FF0000"/>
                </a:solidFill>
              </a:rPr>
              <a:t> in the placenta  </a:t>
            </a:r>
          </a:p>
          <a:p>
            <a:pPr algn="ctr"/>
            <a:r>
              <a:rPr lang="fr-FR" sz="4400" b="1" dirty="0">
                <a:solidFill>
                  <a:srgbClr val="FF0000"/>
                </a:solidFill>
              </a:rPr>
              <a:t>X 4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-1"/>
            <a:ext cx="12192000" cy="1016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/>
              <a:t>Obesity induces an inflammation of placenta in human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731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11071" r="9337" b="2016"/>
          <a:stretch/>
        </p:blipFill>
        <p:spPr bwMode="auto">
          <a:xfrm>
            <a:off x="2741181" y="1520043"/>
            <a:ext cx="6234545" cy="449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ZoneTexte 5"/>
          <p:cNvSpPr txBox="1">
            <a:spLocks noChangeArrowheads="1"/>
          </p:cNvSpPr>
          <p:nvPr/>
        </p:nvSpPr>
        <p:spPr bwMode="auto">
          <a:xfrm>
            <a:off x="1141047" y="6181349"/>
            <a:ext cx="996461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Brannian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JD et al. Baseline non-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fasting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serum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leptin concentration to body mass index ratio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is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predictive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of IVF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outcomes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. </a:t>
            </a:r>
            <a:r>
              <a:rPr lang="fr-FR" altLang="fr-FR" sz="1600" dirty="0" err="1">
                <a:solidFill>
                  <a:srgbClr val="2F2B20"/>
                </a:solidFill>
                <a:latin typeface="Calibri"/>
              </a:rPr>
              <a:t>Human</a:t>
            </a:r>
            <a:r>
              <a:rPr lang="fr-FR" altLang="fr-FR" sz="1600" dirty="0">
                <a:solidFill>
                  <a:srgbClr val="2F2B20"/>
                </a:solidFill>
                <a:latin typeface="Calibri"/>
              </a:rPr>
              <a:t> reproduction, 2001, 16, 9 : 1819-1826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1"/>
            <a:ext cx="12192000" cy="101600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GB" altLang="fr-FR" sz="3600" dirty="0"/>
              <a:t>Obesity decreases fertility in human</a:t>
            </a:r>
          </a:p>
        </p:txBody>
      </p:sp>
    </p:spTree>
    <p:extLst>
      <p:ext uri="{BB962C8B-B14F-4D97-AF65-F5344CB8AC3E}">
        <p14:creationId xmlns:p14="http://schemas.microsoft.com/office/powerpoint/2010/main" val="15410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« good </a:t>
            </a:r>
            <a:r>
              <a:rPr lang="fr-FR" dirty="0" err="1" smtClean="0"/>
              <a:t>breeding</a:t>
            </a:r>
            <a:r>
              <a:rPr lang="fr-FR" dirty="0" smtClean="0"/>
              <a:t> performances »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99" y="1558923"/>
            <a:ext cx="7434015" cy="48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in dog on BCS and reproduction</a:t>
            </a:r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37" y="1117601"/>
            <a:ext cx="7829125" cy="447330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04" y="5549830"/>
            <a:ext cx="1764811" cy="115867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81" y="5570367"/>
            <a:ext cx="1764811" cy="11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BCS influence </a:t>
            </a:r>
            <a:r>
              <a:rPr lang="fr-FR" sz="3600" dirty="0" err="1" smtClean="0"/>
              <a:t>prevalence</a:t>
            </a:r>
            <a:r>
              <a:rPr lang="fr-FR" sz="3600" dirty="0" smtClean="0"/>
              <a:t> of </a:t>
            </a:r>
            <a:r>
              <a:rPr lang="fr-FR" sz="3600" dirty="0" err="1" smtClean="0"/>
              <a:t>low</a:t>
            </a:r>
            <a:r>
              <a:rPr lang="fr-FR" sz="3600" dirty="0" smtClean="0"/>
              <a:t> </a:t>
            </a:r>
            <a:r>
              <a:rPr lang="fr-FR" sz="3600" dirty="0" err="1" smtClean="0"/>
              <a:t>birth</a:t>
            </a:r>
            <a:r>
              <a:rPr lang="fr-FR" sz="3600" dirty="0" smtClean="0"/>
              <a:t> </a:t>
            </a:r>
            <a:r>
              <a:rPr lang="fr-FR" sz="3600" dirty="0" err="1" smtClean="0"/>
              <a:t>weight</a:t>
            </a:r>
            <a:r>
              <a:rPr lang="fr-FR" sz="3600" dirty="0" smtClean="0"/>
              <a:t> and </a:t>
            </a:r>
            <a:r>
              <a:rPr lang="fr-FR" sz="3600" dirty="0" err="1" smtClean="0"/>
              <a:t>mortality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-312615" y="127869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solidFill>
                  <a:srgbClr val="0070C0"/>
                </a:solidFill>
              </a:rPr>
              <a:t>Prevalence of </a:t>
            </a:r>
            <a:r>
              <a:rPr lang="fr-FR" altLang="fr-FR" sz="2000" b="1" dirty="0" err="1">
                <a:solidFill>
                  <a:srgbClr val="0070C0"/>
                </a:solidFill>
              </a:rPr>
              <a:t>low</a:t>
            </a: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  <a:r>
              <a:rPr lang="fr-FR" altLang="fr-FR" sz="2000" b="1" dirty="0" err="1">
                <a:solidFill>
                  <a:srgbClr val="0070C0"/>
                </a:solidFill>
              </a:rPr>
              <a:t>birth</a:t>
            </a: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  <a:r>
              <a:rPr lang="fr-FR" altLang="fr-FR" sz="2000" b="1" dirty="0" err="1">
                <a:solidFill>
                  <a:srgbClr val="0070C0"/>
                </a:solidFill>
              </a:rPr>
              <a:t>weights</a:t>
            </a:r>
            <a:r>
              <a:rPr lang="fr-FR" altLang="fr-FR" sz="2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altLang="fr-FR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22,5 </a:t>
            </a:r>
            <a:r>
              <a:rPr lang="fr-FR" altLang="fr-F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%</a:t>
            </a:r>
            <a:endParaRPr lang="fr-FR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5" y="2147671"/>
            <a:ext cx="4197827" cy="4498244"/>
          </a:xfrm>
          <a:prstGeom prst="rect">
            <a:avLst/>
          </a:prstGeom>
        </p:spPr>
      </p:pic>
      <p:sp>
        <p:nvSpPr>
          <p:cNvPr id="7" name="ZoneTexte 116"/>
          <p:cNvSpPr txBox="1">
            <a:spLocks noChangeArrowheads="1"/>
          </p:cNvSpPr>
          <p:nvPr/>
        </p:nvSpPr>
        <p:spPr bwMode="auto">
          <a:xfrm>
            <a:off x="73763" y="2087986"/>
            <a:ext cx="3579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200" dirty="0" err="1"/>
              <a:t>Low</a:t>
            </a:r>
            <a:r>
              <a:rPr lang="fr-FR" altLang="fr-FR" sz="1200" dirty="0"/>
              <a:t> </a:t>
            </a:r>
            <a:r>
              <a:rPr lang="fr-FR" altLang="fr-FR" sz="1200" dirty="0" err="1"/>
              <a:t>birth</a:t>
            </a:r>
            <a:r>
              <a:rPr lang="fr-FR" altLang="fr-FR" sz="1200" dirty="0"/>
              <a:t> </a:t>
            </a:r>
            <a:r>
              <a:rPr lang="fr-FR" altLang="fr-FR" sz="1200" dirty="0" err="1"/>
              <a:t>weight</a:t>
            </a:r>
            <a:r>
              <a:rPr lang="fr-FR" altLang="fr-FR" sz="1200" dirty="0"/>
              <a:t> </a:t>
            </a:r>
            <a:r>
              <a:rPr lang="fr-FR" altLang="fr-FR" sz="1200" dirty="0" err="1"/>
              <a:t>puppies</a:t>
            </a:r>
            <a:r>
              <a:rPr lang="fr-FR" altLang="fr-FR" sz="1200" dirty="0"/>
              <a:t> (%) </a:t>
            </a:r>
          </a:p>
        </p:txBody>
      </p:sp>
      <p:graphicFrame>
        <p:nvGraphicFramePr>
          <p:cNvPr id="8" name="Graphique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137195"/>
              </p:ext>
            </p:extLst>
          </p:nvPr>
        </p:nvGraphicFramePr>
        <p:xfrm>
          <a:off x="7018216" y="2147671"/>
          <a:ext cx="4056185" cy="4447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Graphique" r:id="rId4" imgW="4419983" imgH="4932091" progId="Excel.Chart.8">
                  <p:embed/>
                </p:oleObj>
              </mc:Choice>
              <mc:Fallback>
                <p:oleObj name="Graphique" r:id="rId4" imgW="4419983" imgH="4932091" progId="Excel.Chart.8">
                  <p:embed/>
                  <p:pic>
                    <p:nvPicPr>
                      <p:cNvPr id="2201" name="Graphique 9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216" y="2147671"/>
                        <a:ext cx="4056185" cy="4447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12171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fr-FR" sz="2400" b="1" dirty="0">
                <a:solidFill>
                  <a:srgbClr val="FF0000"/>
                </a:solidFill>
              </a:rPr>
              <a:t>Perinatal </a:t>
            </a:r>
            <a:r>
              <a:rPr lang="fr-FR" altLang="fr-FR" sz="2400" b="1" dirty="0" err="1" smtClean="0">
                <a:solidFill>
                  <a:srgbClr val="FF0000"/>
                </a:solidFill>
              </a:rPr>
              <a:t>mortality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altLang="fr-FR" sz="2400" b="1" dirty="0" smtClean="0">
                <a:solidFill>
                  <a:srgbClr val="FF0000"/>
                </a:solidFill>
              </a:rPr>
              <a:t>25,1 </a:t>
            </a:r>
            <a:r>
              <a:rPr lang="fr-FR" altLang="fr-FR" sz="2400" b="1" dirty="0">
                <a:solidFill>
                  <a:srgbClr val="FF0000"/>
                </a:solidFill>
              </a:rPr>
              <a:t>% </a:t>
            </a:r>
            <a:endParaRPr lang="fr-FR" sz="2400" dirty="0"/>
          </a:p>
        </p:txBody>
      </p:sp>
      <p:sp>
        <p:nvSpPr>
          <p:cNvPr id="10" name="ZoneTexte 139"/>
          <p:cNvSpPr txBox="1">
            <a:spLocks noChangeArrowheads="1"/>
          </p:cNvSpPr>
          <p:nvPr/>
        </p:nvSpPr>
        <p:spPr bwMode="auto">
          <a:xfrm>
            <a:off x="6242173" y="2092647"/>
            <a:ext cx="2894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100" dirty="0" err="1"/>
              <a:t>Mortality</a:t>
            </a:r>
            <a:r>
              <a:rPr lang="fr-FR" altLang="fr-FR" sz="1100" dirty="0"/>
              <a:t> (0-2 </a:t>
            </a:r>
            <a:r>
              <a:rPr lang="fr-FR" altLang="fr-FR" sz="1100" dirty="0" err="1"/>
              <a:t>days</a:t>
            </a:r>
            <a:r>
              <a:rPr lang="fr-FR" altLang="fr-FR" sz="1100" dirty="0"/>
              <a:t>)  (%) </a:t>
            </a:r>
          </a:p>
        </p:txBody>
      </p:sp>
    </p:spTree>
    <p:extLst>
      <p:ext uri="{BB962C8B-B14F-4D97-AF65-F5344CB8AC3E}">
        <p14:creationId xmlns:p14="http://schemas.microsoft.com/office/powerpoint/2010/main" val="13178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Overweight</a:t>
            </a:r>
            <a:r>
              <a:rPr lang="fr-FR" dirty="0" smtClean="0"/>
              <a:t> cat </a:t>
            </a:r>
            <a:r>
              <a:rPr lang="fr-FR" dirty="0" err="1" smtClean="0"/>
              <a:t>during</a:t>
            </a:r>
            <a:r>
              <a:rPr lang="fr-FR" dirty="0" smtClean="0"/>
              <a:t> gestation = </a:t>
            </a:r>
            <a:r>
              <a:rPr lang="fr-FR" dirty="0" err="1" smtClean="0"/>
              <a:t>poor</a:t>
            </a:r>
            <a:r>
              <a:rPr lang="fr-FR" dirty="0" smtClean="0"/>
              <a:t> </a:t>
            </a:r>
            <a:r>
              <a:rPr lang="fr-FR" dirty="0" err="1" smtClean="0"/>
              <a:t>fertility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5788" r="40394" b="21445"/>
          <a:stretch/>
        </p:blipFill>
        <p:spPr bwMode="auto">
          <a:xfrm>
            <a:off x="168812" y="2644107"/>
            <a:ext cx="3587262" cy="2209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Double flèche horizontale 6"/>
          <p:cNvSpPr/>
          <p:nvPr/>
        </p:nvSpPr>
        <p:spPr>
          <a:xfrm>
            <a:off x="3678703" y="3748659"/>
            <a:ext cx="1237957" cy="514435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gal 7"/>
          <p:cNvSpPr/>
          <p:nvPr/>
        </p:nvSpPr>
        <p:spPr>
          <a:xfrm>
            <a:off x="8095812" y="3537934"/>
            <a:ext cx="1111348" cy="935883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379640" y="2236160"/>
            <a:ext cx="259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Poor </a:t>
            </a:r>
            <a:r>
              <a:rPr lang="fr-FR" sz="3200" dirty="0" err="1" smtClean="0">
                <a:solidFill>
                  <a:srgbClr val="FF0000"/>
                </a:solidFill>
              </a:rPr>
              <a:t>fertility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Low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birth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weight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kittens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  <a:p>
            <a:pPr algn="ctr"/>
            <a:r>
              <a:rPr lang="fr-FR" sz="3200" dirty="0" err="1" smtClean="0">
                <a:solidFill>
                  <a:srgbClr val="FF0000"/>
                </a:solidFill>
              </a:rPr>
              <a:t>Neonatal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mortality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02" y="2743939"/>
            <a:ext cx="3055910" cy="22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83" y="0"/>
            <a:ext cx="4461282" cy="292901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15788" r="40394" b="21445"/>
          <a:stretch/>
        </p:blipFill>
        <p:spPr bwMode="auto">
          <a:xfrm>
            <a:off x="336451" y="3293908"/>
            <a:ext cx="4235547" cy="26083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Double flèche horizontale 6"/>
          <p:cNvSpPr/>
          <p:nvPr/>
        </p:nvSpPr>
        <p:spPr>
          <a:xfrm>
            <a:off x="4818187" y="4356866"/>
            <a:ext cx="1751426" cy="707503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43" y="3334252"/>
            <a:ext cx="3423019" cy="25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8386" y="2603499"/>
            <a:ext cx="3362200" cy="30135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91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80" y="2826398"/>
            <a:ext cx="1168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9" descr="grais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88" y="3073321"/>
            <a:ext cx="931556" cy="9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10"/>
          <p:cNvSpPr>
            <a:spLocks noChangeArrowheads="1"/>
          </p:cNvSpPr>
          <p:nvPr/>
        </p:nvSpPr>
        <p:spPr bwMode="auto">
          <a:xfrm>
            <a:off x="2767305" y="2109275"/>
            <a:ext cx="1936506" cy="733425"/>
          </a:xfrm>
          <a:prstGeom prst="curvedDownArrow">
            <a:avLst>
              <a:gd name="adj1" fmla="val 54598"/>
              <a:gd name="adj2" fmla="val 132018"/>
              <a:gd name="adj3" fmla="val 33333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2F2B20"/>
              </a:solidFill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1703388" y="1412876"/>
            <a:ext cx="91440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fr-FR" altLang="fr-FR" b="1">
              <a:solidFill>
                <a:srgbClr val="2F2B20"/>
              </a:solidFill>
              <a:latin typeface="Tahoma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1867369" y="3393282"/>
            <a:ext cx="637067" cy="36524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12192000" cy="1117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fr-FR" altLang="fr-FR" sz="3600" dirty="0" err="1">
                <a:cs typeface="Sakkal Majalla" panose="02000000000000000000" pitchFamily="2" charset="-78"/>
              </a:rPr>
              <a:t>Overweight</a:t>
            </a:r>
            <a:r>
              <a:rPr lang="fr-FR" altLang="fr-FR" sz="3600" dirty="0">
                <a:cs typeface="Sakkal Majalla" panose="02000000000000000000" pitchFamily="2" charset="-78"/>
              </a:rPr>
              <a:t> </a:t>
            </a:r>
            <a:r>
              <a:rPr lang="fr-FR" altLang="fr-FR" sz="3600" dirty="0" err="1" smtClean="0">
                <a:cs typeface="Sakkal Majalla" panose="02000000000000000000" pitchFamily="2" charset="-78"/>
              </a:rPr>
              <a:t>queens</a:t>
            </a:r>
            <a:r>
              <a:rPr lang="fr-FR" altLang="fr-FR" sz="3600" dirty="0" smtClean="0">
                <a:cs typeface="Sakkal Majalla" panose="02000000000000000000" pitchFamily="2" charset="-78"/>
              </a:rPr>
              <a:t> </a:t>
            </a:r>
            <a:r>
              <a:rPr lang="fr-FR" altLang="fr-FR" sz="3600" dirty="0" err="1">
                <a:cs typeface="Sakkal Majalla" panose="02000000000000000000" pitchFamily="2" charset="-78"/>
              </a:rPr>
              <a:t>accumulate</a:t>
            </a:r>
            <a:r>
              <a:rPr lang="fr-FR" altLang="fr-FR" sz="3600" dirty="0">
                <a:cs typeface="Sakkal Majalla" panose="02000000000000000000" pitchFamily="2" charset="-78"/>
              </a:rPr>
              <a:t> fat </a:t>
            </a:r>
            <a:r>
              <a:rPr lang="fr-FR" altLang="fr-FR" sz="3600" dirty="0" smtClean="0">
                <a:cs typeface="Sakkal Majalla" panose="02000000000000000000" pitchFamily="2" charset="-78"/>
              </a:rPr>
              <a:t>in </a:t>
            </a:r>
            <a:r>
              <a:rPr lang="fr-FR" altLang="fr-FR" sz="3600" dirty="0">
                <a:cs typeface="Sakkal Majalla" panose="02000000000000000000" pitchFamily="2" charset="-78"/>
              </a:rPr>
              <a:t>the </a:t>
            </a:r>
            <a:r>
              <a:rPr lang="fr-FR" altLang="fr-FR" sz="3600" dirty="0" err="1">
                <a:cs typeface="Sakkal Majalla" panose="02000000000000000000" pitchFamily="2" charset="-78"/>
              </a:rPr>
              <a:t>uterus</a:t>
            </a:r>
            <a:r>
              <a:rPr lang="fr-FR" altLang="fr-FR" sz="3600" dirty="0"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2" name="Organigramme : Processus 11"/>
          <p:cNvSpPr/>
          <p:nvPr/>
        </p:nvSpPr>
        <p:spPr>
          <a:xfrm>
            <a:off x="5710543" y="2398889"/>
            <a:ext cx="5472422" cy="333935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5796855" y="1468611"/>
            <a:ext cx="5472422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dirty="0" err="1" smtClean="0">
                <a:solidFill>
                  <a:schemeClr val="tx1"/>
                </a:solidFill>
              </a:rPr>
              <a:t>Uterus</a:t>
            </a:r>
            <a:r>
              <a:rPr lang="fr-FR" altLang="fr-FR" dirty="0" smtClean="0">
                <a:solidFill>
                  <a:schemeClr val="tx1"/>
                </a:solidFill>
              </a:rPr>
              <a:t> has a muscle :  </a:t>
            </a:r>
            <a:r>
              <a:rPr lang="fr-FR" altLang="fr-FR" dirty="0" err="1" smtClean="0">
                <a:solidFill>
                  <a:schemeClr val="tx1"/>
                </a:solidFill>
              </a:rPr>
              <a:t>myometra</a:t>
            </a:r>
            <a:endParaRPr lang="fr-FR" altLang="fr-FR" dirty="0" smtClean="0">
              <a:solidFill>
                <a:schemeClr val="tx1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r="14154"/>
          <a:stretch/>
        </p:blipFill>
        <p:spPr bwMode="auto">
          <a:xfrm>
            <a:off x="5805545" y="2824452"/>
            <a:ext cx="1092530" cy="217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7269897" y="2552961"/>
            <a:ext cx="3913067" cy="2676525"/>
            <a:chOff x="1701859" y="2267880"/>
            <a:chExt cx="3913067" cy="2676525"/>
          </a:xfrm>
        </p:grpSpPr>
        <p:pic>
          <p:nvPicPr>
            <p:cNvPr id="16" name="Picture 2" descr="http://www.vetopsy.fr/anatomie/systeme-genital/images/uterus-structure-1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551" y="2267880"/>
              <a:ext cx="3762375" cy="267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2500220" y="2814452"/>
              <a:ext cx="985652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err="1"/>
                <a:t>Limit</a:t>
              </a:r>
              <a:r>
                <a:rPr lang="fr-FR" sz="900" dirty="0"/>
                <a:t> of </a:t>
              </a:r>
              <a:r>
                <a:rPr lang="fr-FR" sz="900" dirty="0" err="1"/>
                <a:t>uterus</a:t>
              </a:r>
              <a:endParaRPr lang="fr-FR" sz="9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023754" y="2851436"/>
              <a:ext cx="843149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err="1"/>
                <a:t>Myometra</a:t>
              </a:r>
              <a:endParaRPr lang="fr-FR" sz="9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786742" y="4580324"/>
              <a:ext cx="946996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 err="1"/>
                <a:t>Endometra</a:t>
              </a:r>
              <a:endParaRPr lang="fr-FR" sz="9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86793" y="4524282"/>
              <a:ext cx="928133" cy="4154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/>
                <a:t>Uterus</a:t>
              </a:r>
              <a:endParaRPr lang="fr-FR" sz="1200" b="1" dirty="0"/>
            </a:p>
            <a:p>
              <a:pPr algn="ctr"/>
              <a:endParaRPr lang="fr-FR" sz="9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33738" y="3606142"/>
              <a:ext cx="687839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Lumen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701859" y="2355954"/>
              <a:ext cx="73627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Abdominal </a:t>
              </a:r>
              <a:r>
                <a:rPr lang="fr-FR" sz="800" dirty="0" err="1"/>
                <a:t>cavity</a:t>
              </a:r>
              <a:endParaRPr lang="fr-FR" sz="1100" b="1" dirty="0"/>
            </a:p>
          </p:txBody>
        </p:sp>
      </p:grpSp>
      <p:sp>
        <p:nvSpPr>
          <p:cNvPr id="23" name="Ellipse 22"/>
          <p:cNvSpPr/>
          <p:nvPr/>
        </p:nvSpPr>
        <p:spPr>
          <a:xfrm>
            <a:off x="6529939" y="3367348"/>
            <a:ext cx="213756" cy="290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6808618" y="3307972"/>
            <a:ext cx="534391" cy="409077"/>
          </a:xfrm>
          <a:prstGeom prst="rightArrow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9" descr="grais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47" y="2691432"/>
            <a:ext cx="205335" cy="2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grais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73" y="2742072"/>
            <a:ext cx="205335" cy="2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grais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60" y="2825459"/>
            <a:ext cx="205335" cy="2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grais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57" y="2687842"/>
            <a:ext cx="205335" cy="2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2474" y="3153256"/>
            <a:ext cx="1824497" cy="11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4397" y="3046462"/>
            <a:ext cx="8924500" cy="318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6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>
            <a:fillRect/>
          </a:stretch>
        </p:blipFill>
        <p:spPr bwMode="auto">
          <a:xfrm>
            <a:off x="6466344" y="1206787"/>
            <a:ext cx="931297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5" descr="grais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74" y="1396006"/>
            <a:ext cx="118586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AutoShape 25"/>
          <p:cNvSpPr>
            <a:spLocks noChangeArrowheads="1"/>
          </p:cNvSpPr>
          <p:nvPr/>
        </p:nvSpPr>
        <p:spPr bwMode="auto">
          <a:xfrm rot="2849734">
            <a:off x="6733103" y="1975795"/>
            <a:ext cx="523555" cy="245923"/>
          </a:xfrm>
          <a:prstGeom prst="rightArrow">
            <a:avLst>
              <a:gd name="adj1" fmla="val 41056"/>
              <a:gd name="adj2" fmla="val 83554"/>
            </a:avLst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2F2B20"/>
              </a:solidFill>
            </a:endParaRPr>
          </a:p>
        </p:txBody>
      </p:sp>
      <p:pic>
        <p:nvPicPr>
          <p:cNvPr id="4096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73" y="1206788"/>
            <a:ext cx="1205751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29"/>
          <p:cNvSpPr>
            <a:spLocks noChangeShapeType="1"/>
          </p:cNvSpPr>
          <p:nvPr/>
        </p:nvSpPr>
        <p:spPr bwMode="auto">
          <a:xfrm>
            <a:off x="3377838" y="2106100"/>
            <a:ext cx="29225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2F2B2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9" name="Text Box 32"/>
          <p:cNvSpPr txBox="1">
            <a:spLocks noChangeArrowheads="1"/>
          </p:cNvSpPr>
          <p:nvPr/>
        </p:nvSpPr>
        <p:spPr bwMode="auto">
          <a:xfrm>
            <a:off x="7539076" y="1783044"/>
            <a:ext cx="795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rgbClr val="2F2B20"/>
                </a:solidFill>
              </a:rPr>
              <a:t>+</a:t>
            </a:r>
          </a:p>
        </p:txBody>
      </p:sp>
      <p:sp>
        <p:nvSpPr>
          <p:cNvPr id="40970" name="Rectangle 3"/>
          <p:cNvSpPr>
            <a:spLocks noChangeArrowheads="1"/>
          </p:cNvSpPr>
          <p:nvPr/>
        </p:nvSpPr>
        <p:spPr bwMode="auto">
          <a:xfrm>
            <a:off x="1524000" y="115889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28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524000" y="640080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800" dirty="0">
                <a:solidFill>
                  <a:srgbClr val="2F2B20"/>
                </a:solidFill>
                <a:latin typeface="Calibri"/>
              </a:rPr>
              <a:t>Zhang J. et al. Poor </a:t>
            </a:r>
            <a:r>
              <a:rPr lang="fr-FR" altLang="fr-FR" sz="1800" dirty="0" err="1">
                <a:solidFill>
                  <a:srgbClr val="2F2B20"/>
                </a:solidFill>
                <a:latin typeface="Calibri"/>
              </a:rPr>
              <a:t>uterine</a:t>
            </a:r>
            <a:r>
              <a:rPr lang="fr-FR" altLang="fr-FR" sz="1800" dirty="0">
                <a:solidFill>
                  <a:srgbClr val="2F2B20"/>
                </a:solidFill>
                <a:latin typeface="Calibri"/>
              </a:rPr>
              <a:t> </a:t>
            </a:r>
            <a:r>
              <a:rPr lang="fr-FR" altLang="fr-FR" sz="1800" dirty="0" err="1">
                <a:solidFill>
                  <a:srgbClr val="2F2B20"/>
                </a:solidFill>
                <a:latin typeface="Calibri"/>
              </a:rPr>
              <a:t>contractility</a:t>
            </a:r>
            <a:r>
              <a:rPr lang="fr-FR" altLang="fr-FR" sz="1800" dirty="0">
                <a:solidFill>
                  <a:srgbClr val="2F2B20"/>
                </a:solidFill>
                <a:latin typeface="Calibri"/>
              </a:rPr>
              <a:t> in obese </a:t>
            </a:r>
            <a:r>
              <a:rPr lang="fr-FR" altLang="fr-FR" sz="1800" dirty="0" err="1">
                <a:solidFill>
                  <a:srgbClr val="2F2B20"/>
                </a:solidFill>
                <a:latin typeface="Calibri"/>
              </a:rPr>
              <a:t>women</a:t>
            </a:r>
            <a:r>
              <a:rPr lang="fr-FR" altLang="fr-FR" sz="1800" dirty="0">
                <a:solidFill>
                  <a:srgbClr val="2F2B20"/>
                </a:solidFill>
                <a:latin typeface="Calibri"/>
              </a:rPr>
              <a:t>. BJOG 2007;114:343–348</a:t>
            </a: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 rot="2849734">
            <a:off x="8646257" y="1950226"/>
            <a:ext cx="523555" cy="245923"/>
          </a:xfrm>
          <a:prstGeom prst="rightArrow">
            <a:avLst>
              <a:gd name="adj1" fmla="val 41056"/>
              <a:gd name="adj2" fmla="val 83554"/>
            </a:avLst>
          </a:prstGeom>
          <a:solidFill>
            <a:srgbClr val="FFFFFF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r-FR">
              <a:solidFill>
                <a:srgbClr val="2F2B2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5079" y="1945434"/>
            <a:ext cx="450852" cy="4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phique 4"/>
          <p:cNvGraphicFramePr/>
          <p:nvPr>
            <p:extLst/>
          </p:nvPr>
        </p:nvGraphicFramePr>
        <p:xfrm>
          <a:off x="836335" y="3502637"/>
          <a:ext cx="4374204" cy="255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59563" y="3146377"/>
            <a:ext cx="6152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2067" y="3146377"/>
            <a:ext cx="416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Amplitude</a:t>
            </a:r>
          </a:p>
        </p:txBody>
      </p:sp>
      <p:graphicFrame>
        <p:nvGraphicFramePr>
          <p:cNvPr id="23" name="Graphique 22"/>
          <p:cNvGraphicFramePr/>
          <p:nvPr>
            <p:extLst/>
          </p:nvPr>
        </p:nvGraphicFramePr>
        <p:xfrm>
          <a:off x="6466344" y="3569984"/>
          <a:ext cx="4374204" cy="255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6366424" y="3213724"/>
            <a:ext cx="638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532076" y="3213724"/>
            <a:ext cx="416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Frequency </a:t>
            </a:r>
            <a:r>
              <a:rPr lang="fr-FR" dirty="0"/>
              <a:t>(10 minutes)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0" y="0"/>
            <a:ext cx="12192000" cy="1117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fr-FR" altLang="fr-FR" sz="3600"/>
              <a:t>In overweight women, a diminution of myometra contraction is observed</a:t>
            </a:r>
            <a:endParaRPr lang="fr-FR" altLang="fr-FR" sz="3600" dirty="0"/>
          </a:p>
        </p:txBody>
      </p:sp>
    </p:spTree>
    <p:extLst>
      <p:ext uri="{BB962C8B-B14F-4D97-AF65-F5344CB8AC3E}">
        <p14:creationId xmlns:p14="http://schemas.microsoft.com/office/powerpoint/2010/main" val="13505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Graphic spid="5" grpId="0">
        <p:bldAsOne/>
      </p:bldGraphic>
      <p:bldP spid="6" grpId="0" animBg="1"/>
      <p:bldP spid="7" grpId="0"/>
      <p:bldGraphic spid="23" grpId="0">
        <p:bldAsOne/>
      </p:bldGraphic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Overweight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frequent</a:t>
            </a:r>
            <a:r>
              <a:rPr lang="fr-FR" dirty="0" smtClean="0"/>
              <a:t> in pure </a:t>
            </a:r>
            <a:r>
              <a:rPr lang="fr-FR" dirty="0" err="1" smtClean="0"/>
              <a:t>breed</a:t>
            </a:r>
            <a:r>
              <a:rPr lang="fr-FR" dirty="0" smtClean="0"/>
              <a:t> </a:t>
            </a:r>
            <a:r>
              <a:rPr lang="fr-FR" dirty="0" smtClean="0"/>
              <a:t>cat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49105" y="6284404"/>
            <a:ext cx="1029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Corbee</a:t>
            </a:r>
            <a:r>
              <a:rPr lang="en-US" dirty="0" smtClean="0"/>
              <a:t> </a:t>
            </a:r>
            <a:r>
              <a:rPr lang="en-US" dirty="0" smtClean="0"/>
              <a:t>RJ (2013). Obesity in </a:t>
            </a:r>
            <a:r>
              <a:rPr lang="en-US" dirty="0" smtClean="0"/>
              <a:t>cat show</a:t>
            </a:r>
            <a:r>
              <a:rPr lang="en-US" dirty="0"/>
              <a:t>. J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Physiol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Nutr</a:t>
            </a:r>
            <a:r>
              <a:rPr lang="en-US" dirty="0"/>
              <a:t> (</a:t>
            </a:r>
            <a:r>
              <a:rPr lang="en-US" dirty="0" err="1"/>
              <a:t>Berl</a:t>
            </a:r>
            <a:r>
              <a:rPr lang="en-US" dirty="0"/>
              <a:t>). 2014 Dec;98(6):1075-80. </a:t>
            </a:r>
            <a:endParaRPr lang="en-US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t="75440"/>
          <a:stretch/>
        </p:blipFill>
        <p:spPr>
          <a:xfrm>
            <a:off x="3689012" y="1238816"/>
            <a:ext cx="8116585" cy="14253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6243" t="49504" b="23847"/>
          <a:stretch/>
        </p:blipFill>
        <p:spPr>
          <a:xfrm>
            <a:off x="681819" y="1238816"/>
            <a:ext cx="2739907" cy="1546588"/>
          </a:xfrm>
          <a:prstGeom prst="rect">
            <a:avLst/>
          </a:prstGeom>
        </p:spPr>
      </p:pic>
      <p:sp>
        <p:nvSpPr>
          <p:cNvPr id="3" name="Accolade fermante 2"/>
          <p:cNvSpPr/>
          <p:nvPr/>
        </p:nvSpPr>
        <p:spPr>
          <a:xfrm rot="5400000">
            <a:off x="5888886" y="-765536"/>
            <a:ext cx="414228" cy="100654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449994" y="3027250"/>
            <a:ext cx="3742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rgbClr val="0070C0"/>
                </a:solidFill>
              </a:rPr>
              <a:t>4,5 %</a:t>
            </a:r>
            <a:endParaRPr lang="fr-FR" sz="6000" b="1" dirty="0">
              <a:solidFill>
                <a:srgbClr val="0070C0"/>
              </a:solidFill>
            </a:endParaRPr>
          </a:p>
        </p:txBody>
      </p:sp>
      <p:sp>
        <p:nvSpPr>
          <p:cNvPr id="17" name="Accolade fermante 16"/>
          <p:cNvSpPr/>
          <p:nvPr/>
        </p:nvSpPr>
        <p:spPr>
          <a:xfrm rot="5400000">
            <a:off x="8865961" y="260828"/>
            <a:ext cx="414228" cy="50913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30837" y="4769001"/>
            <a:ext cx="374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rgbClr val="FF0000"/>
                </a:solidFill>
              </a:rPr>
              <a:t>45,5 %</a:t>
            </a:r>
            <a:endParaRPr lang="fr-FR" sz="7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441961" y="5111204"/>
            <a:ext cx="3010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0070C0"/>
                </a:solidFill>
              </a:rPr>
              <a:t>268 cats </a:t>
            </a:r>
          </a:p>
          <a:p>
            <a:pPr algn="ctr"/>
            <a:r>
              <a:rPr lang="fr-FR" sz="2000" i="1" dirty="0" smtClean="0">
                <a:solidFill>
                  <a:srgbClr val="0070C0"/>
                </a:solidFill>
              </a:rPr>
              <a:t>22 </a:t>
            </a:r>
            <a:r>
              <a:rPr lang="fr-FR" sz="2000" i="1" dirty="0" err="1" smtClean="0">
                <a:solidFill>
                  <a:srgbClr val="0070C0"/>
                </a:solidFill>
              </a:rPr>
              <a:t>breeds</a:t>
            </a:r>
            <a:endParaRPr lang="fr-FR" sz="2000" i="1" dirty="0" smtClean="0">
              <a:solidFill>
                <a:srgbClr val="0070C0"/>
              </a:solidFill>
            </a:endParaRPr>
          </a:p>
          <a:p>
            <a:pPr algn="ctr"/>
            <a:r>
              <a:rPr lang="fr-FR" sz="2000" i="1" dirty="0" smtClean="0">
                <a:solidFill>
                  <a:srgbClr val="0070C0"/>
                </a:solidFill>
              </a:rPr>
              <a:t>2 cat shows</a:t>
            </a:r>
            <a:endParaRPr lang="fr-FR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1842294" y="4595019"/>
            <a:ext cx="8507413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3200" dirty="0" err="1"/>
              <a:t>Only</a:t>
            </a:r>
            <a:r>
              <a:rPr lang="fr-FR" altLang="fr-FR" sz="3200" dirty="0"/>
              <a:t> </a:t>
            </a:r>
            <a:r>
              <a:rPr lang="fr-FR" altLang="fr-FR" sz="3200" dirty="0" err="1"/>
              <a:t>healthy</a:t>
            </a:r>
            <a:r>
              <a:rPr lang="fr-FR" altLang="fr-FR" sz="3200" dirty="0"/>
              <a:t> </a:t>
            </a:r>
            <a:r>
              <a:rPr lang="fr-FR" altLang="fr-FR" sz="3200" dirty="0" err="1" smtClean="0"/>
              <a:t>queen</a:t>
            </a:r>
            <a:r>
              <a:rPr lang="fr-FR" altLang="fr-FR" sz="3200" dirty="0" err="1" smtClean="0"/>
              <a:t>s</a:t>
            </a:r>
            <a:r>
              <a:rPr lang="fr-FR" altLang="fr-FR" sz="3200" dirty="0" smtClean="0"/>
              <a:t> </a:t>
            </a:r>
            <a:r>
              <a:rPr lang="fr-FR" altLang="fr-FR" sz="3200" dirty="0"/>
              <a:t>in a good body condition score </a:t>
            </a:r>
            <a:r>
              <a:rPr lang="fr-FR" altLang="fr-FR" sz="3200" dirty="0" err="1"/>
              <a:t>should</a:t>
            </a:r>
            <a:r>
              <a:rPr lang="fr-FR" altLang="fr-FR" sz="3200" dirty="0"/>
              <a:t> </a:t>
            </a:r>
            <a:r>
              <a:rPr lang="fr-FR" altLang="fr-FR" sz="3200" dirty="0" err="1" smtClean="0"/>
              <a:t>be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used</a:t>
            </a:r>
            <a:r>
              <a:rPr lang="fr-FR" altLang="fr-FR" sz="3200" dirty="0" smtClean="0"/>
              <a:t> </a:t>
            </a:r>
            <a:r>
              <a:rPr lang="fr-FR" altLang="fr-FR" sz="3200" dirty="0"/>
              <a:t>for </a:t>
            </a:r>
            <a:r>
              <a:rPr lang="fr-FR" altLang="fr-FR" sz="3200" dirty="0" err="1"/>
              <a:t>breeding</a:t>
            </a:r>
            <a:endParaRPr lang="fr-FR" altLang="fr-FR" sz="3200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98" y="1945687"/>
            <a:ext cx="2738190" cy="22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"/>
            <a:ext cx="12192000" cy="1117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Assessment of body condition score before the mating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3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feed</a:t>
            </a:r>
            <a:r>
              <a:rPr lang="fr-FR" dirty="0" smtClean="0"/>
              <a:t> the </a:t>
            </a:r>
            <a:r>
              <a:rPr lang="fr-FR" dirty="0" smtClean="0"/>
              <a:t>cat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pregnancy</a:t>
            </a:r>
            <a:r>
              <a:rPr lang="fr-FR" dirty="0" smtClean="0"/>
              <a:t> </a:t>
            </a:r>
            <a:r>
              <a:rPr lang="fr-FR" sz="4000" dirty="0" smtClean="0"/>
              <a:t>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03" y="1815401"/>
            <a:ext cx="6384643" cy="41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Carnivores, there are two strategies to produce milk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6" descr="66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b="-2"/>
          <a:stretch>
            <a:fillRect/>
          </a:stretch>
        </p:blipFill>
        <p:spPr bwMode="auto">
          <a:xfrm>
            <a:off x="1841427" y="1323975"/>
            <a:ext cx="3954462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46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5795889" y="1263650"/>
            <a:ext cx="4357688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162977" y="6015038"/>
            <a:ext cx="1204912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23889" y="6324600"/>
            <a:ext cx="914400" cy="53340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/>
            <a:endParaRPr lang="fr-F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44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Good </a:t>
            </a:r>
            <a:r>
              <a:rPr lang="fr-FR" dirty="0" err="1" smtClean="0"/>
              <a:t>breeding</a:t>
            </a:r>
            <a:r>
              <a:rPr lang="fr-FR" dirty="0" smtClean="0"/>
              <a:t> performances if…..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20431" y="3524738"/>
            <a:ext cx="9948984" cy="49236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1" y="1326198"/>
            <a:ext cx="1222142" cy="116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J01Fecond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5" t="30542" b="4228"/>
          <a:stretch>
            <a:fillRect/>
          </a:stretch>
        </p:blipFill>
        <p:spPr bwMode="auto">
          <a:xfrm>
            <a:off x="961752" y="4910006"/>
            <a:ext cx="514260" cy="13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J01Fecond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2" y="3154113"/>
            <a:ext cx="1440133" cy="10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J18Nidation_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95" y="3155606"/>
            <a:ext cx="1462564" cy="10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>
            <a:stCxn id="9" idx="2"/>
            <a:endCxn id="12" idx="0"/>
          </p:cNvCxnSpPr>
          <p:nvPr/>
        </p:nvCxnSpPr>
        <p:spPr>
          <a:xfrm>
            <a:off x="1218882" y="2496081"/>
            <a:ext cx="4367" cy="65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1210550" y="4311542"/>
            <a:ext cx="5134" cy="58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476012" y="5271748"/>
            <a:ext cx="235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</a:t>
            </a:r>
            <a:r>
              <a:rPr lang="fr-FR" b="1" i="1" dirty="0" err="1" smtClean="0">
                <a:solidFill>
                  <a:srgbClr val="00B050"/>
                </a:solidFill>
              </a:rPr>
              <a:t>semen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quality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sz="1600" i="1" dirty="0" smtClean="0">
                <a:solidFill>
                  <a:srgbClr val="00B050"/>
                </a:solidFill>
              </a:rPr>
              <a:t>Good </a:t>
            </a:r>
            <a:r>
              <a:rPr lang="fr-FR" sz="1600" i="1" dirty="0" err="1" smtClean="0">
                <a:solidFill>
                  <a:srgbClr val="00B050"/>
                </a:solidFill>
              </a:rPr>
              <a:t>mobility</a:t>
            </a:r>
            <a:r>
              <a:rPr lang="fr-FR" sz="1600" i="1" dirty="0" smtClean="0">
                <a:solidFill>
                  <a:srgbClr val="00B050"/>
                </a:solidFill>
              </a:rPr>
              <a:t>                   High concentration                       Normal </a:t>
            </a:r>
            <a:r>
              <a:rPr lang="fr-FR" sz="1600" i="1" dirty="0" err="1" smtClean="0">
                <a:solidFill>
                  <a:srgbClr val="00B050"/>
                </a:solidFill>
              </a:rPr>
              <a:t>morphology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829953" y="1493476"/>
            <a:ext cx="257168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ovocyte </a:t>
            </a:r>
            <a:r>
              <a:rPr lang="fr-FR" b="1" i="1" dirty="0" err="1" smtClean="0">
                <a:solidFill>
                  <a:srgbClr val="00B050"/>
                </a:solidFill>
              </a:rPr>
              <a:t>quality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00" b="1" i="1" dirty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High </a:t>
            </a:r>
            <a:r>
              <a:rPr lang="fr-FR" b="1" i="1" dirty="0" err="1" smtClean="0">
                <a:solidFill>
                  <a:srgbClr val="00B050"/>
                </a:solidFill>
              </a:rPr>
              <a:t>number</a:t>
            </a:r>
            <a:r>
              <a:rPr lang="fr-FR" b="1" i="1" dirty="0" smtClean="0">
                <a:solidFill>
                  <a:srgbClr val="00B050"/>
                </a:solidFill>
              </a:rPr>
              <a:t> of ovocytes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40422" y="4308460"/>
            <a:ext cx="257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No </a:t>
            </a:r>
            <a:r>
              <a:rPr lang="fr-FR" b="1" i="1" dirty="0" err="1" smtClean="0">
                <a:solidFill>
                  <a:srgbClr val="00B050"/>
                </a:solidFill>
              </a:rPr>
              <a:t>dystocia</a:t>
            </a:r>
            <a:endParaRPr lang="fr-FR" b="1" i="1" dirty="0" smtClean="0">
              <a:solidFill>
                <a:srgbClr val="00B05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97151" y="4205044"/>
            <a:ext cx="257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No </a:t>
            </a:r>
            <a:r>
              <a:rPr lang="fr-FR" b="1" i="1" dirty="0" err="1" smtClean="0">
                <a:solidFill>
                  <a:srgbClr val="00B050"/>
                </a:solidFill>
              </a:rPr>
              <a:t>embryonic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b="1" i="1" dirty="0" err="1" smtClean="0">
                <a:solidFill>
                  <a:srgbClr val="00B050"/>
                </a:solidFill>
              </a:rPr>
              <a:t>death</a:t>
            </a:r>
            <a:endParaRPr lang="fr-FR" b="1" i="1" dirty="0" smtClean="0">
              <a:solidFill>
                <a:srgbClr val="00B05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352802" y="4255502"/>
            <a:ext cx="257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No </a:t>
            </a:r>
            <a:r>
              <a:rPr lang="fr-FR" b="1" i="1" dirty="0" err="1" smtClean="0">
                <a:solidFill>
                  <a:srgbClr val="00B050"/>
                </a:solidFill>
              </a:rPr>
              <a:t>foetal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err="1" smtClean="0">
                <a:solidFill>
                  <a:srgbClr val="00B050"/>
                </a:solidFill>
              </a:rPr>
              <a:t>death</a:t>
            </a:r>
            <a:endParaRPr lang="fr-FR" b="1" i="1" dirty="0" smtClean="0">
              <a:solidFill>
                <a:srgbClr val="00B05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784818" y="4356855"/>
            <a:ext cx="2571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No </a:t>
            </a:r>
            <a:r>
              <a:rPr lang="fr-FR" b="1" i="1" dirty="0" err="1" smtClean="0">
                <a:solidFill>
                  <a:srgbClr val="00B050"/>
                </a:solidFill>
              </a:rPr>
              <a:t>neonatal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death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</a:t>
            </a:r>
            <a:r>
              <a:rPr lang="fr-FR" b="1" i="1" dirty="0" err="1" smtClean="0">
                <a:solidFill>
                  <a:srgbClr val="00B050"/>
                </a:solidFill>
              </a:rPr>
              <a:t>birth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weight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Optimal </a:t>
            </a:r>
            <a:r>
              <a:rPr lang="fr-FR" b="1" i="1" dirty="0" err="1" smtClean="0">
                <a:solidFill>
                  <a:srgbClr val="00B050"/>
                </a:solidFill>
              </a:rPr>
              <a:t>growth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err="1" smtClean="0">
                <a:solidFill>
                  <a:srgbClr val="00B050"/>
                </a:solidFill>
              </a:rPr>
              <a:t>Healthy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kittens</a:t>
            </a:r>
            <a:endParaRPr lang="fr-FR" b="1" i="1" dirty="0" smtClean="0">
              <a:solidFill>
                <a:srgbClr val="00B05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274602" y="4277984"/>
            <a:ext cx="257168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err="1" smtClean="0">
                <a:solidFill>
                  <a:srgbClr val="00B050"/>
                </a:solidFill>
              </a:rPr>
              <a:t>Healthy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  <a:r>
              <a:rPr lang="fr-FR" b="1" i="1" dirty="0" err="1" smtClean="0">
                <a:solidFill>
                  <a:srgbClr val="00B050"/>
                </a:solidFill>
              </a:rPr>
              <a:t>female</a:t>
            </a:r>
            <a:endParaRPr lang="fr-FR" b="1" i="1" dirty="0" smtClean="0">
              <a:solidFill>
                <a:srgbClr val="00B050"/>
              </a:solidFill>
            </a:endParaRP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body condition</a:t>
            </a:r>
          </a:p>
          <a:p>
            <a:pPr algn="ctr"/>
            <a:endParaRPr lang="fr-FR" sz="1050" b="1" i="1" dirty="0" smtClean="0">
              <a:solidFill>
                <a:srgbClr val="00B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Good </a:t>
            </a:r>
            <a:r>
              <a:rPr lang="fr-FR" b="1" i="1" dirty="0" err="1" smtClean="0">
                <a:solidFill>
                  <a:srgbClr val="00B050"/>
                </a:solidFill>
              </a:rPr>
              <a:t>milk</a:t>
            </a:r>
            <a:r>
              <a:rPr lang="fr-FR" b="1" i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fr-FR" b="1" i="1" dirty="0" smtClean="0">
                <a:solidFill>
                  <a:srgbClr val="00B050"/>
                </a:solidFill>
              </a:rPr>
              <a:t>(</a:t>
            </a:r>
            <a:r>
              <a:rPr lang="fr-FR" b="1" i="1" dirty="0" err="1" smtClean="0">
                <a:solidFill>
                  <a:srgbClr val="00B050"/>
                </a:solidFill>
              </a:rPr>
              <a:t>quality</a:t>
            </a:r>
            <a:r>
              <a:rPr lang="fr-FR" b="1" i="1" dirty="0" smtClean="0">
                <a:solidFill>
                  <a:srgbClr val="00B050"/>
                </a:solidFill>
              </a:rPr>
              <a:t> + </a:t>
            </a:r>
            <a:r>
              <a:rPr lang="fr-FR" b="1" i="1" dirty="0" err="1" smtClean="0">
                <a:solidFill>
                  <a:srgbClr val="00B050"/>
                </a:solidFill>
              </a:rPr>
              <a:t>quantity</a:t>
            </a:r>
            <a:r>
              <a:rPr lang="fr-FR" b="1" i="1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84124" y="1366502"/>
            <a:ext cx="479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FF0000"/>
                </a:solidFill>
              </a:rPr>
              <a:t>A lot </a:t>
            </a:r>
            <a:r>
              <a:rPr lang="fr-FR" sz="3200" dirty="0" smtClean="0">
                <a:solidFill>
                  <a:srgbClr val="FF0000"/>
                </a:solidFill>
              </a:rPr>
              <a:t>of </a:t>
            </a:r>
            <a:r>
              <a:rPr lang="fr-FR" sz="3200" b="1" u="sng" dirty="0" err="1" smtClean="0">
                <a:solidFill>
                  <a:srgbClr val="FF0000"/>
                </a:solidFill>
              </a:rPr>
              <a:t>healthy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kittens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with</a:t>
            </a:r>
            <a:r>
              <a:rPr lang="fr-FR" sz="3200" dirty="0" smtClean="0">
                <a:solidFill>
                  <a:srgbClr val="FF0000"/>
                </a:solidFill>
              </a:rPr>
              <a:t> a </a:t>
            </a:r>
            <a:r>
              <a:rPr lang="fr-FR" sz="3200" dirty="0" err="1" smtClean="0">
                <a:solidFill>
                  <a:srgbClr val="FF0000"/>
                </a:solidFill>
              </a:rPr>
              <a:t>healthy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mother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73" y="3145928"/>
            <a:ext cx="1487378" cy="11158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0" y="3145928"/>
            <a:ext cx="1508982" cy="11320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1" b="22486"/>
          <a:stretch/>
        </p:blipFill>
        <p:spPr>
          <a:xfrm>
            <a:off x="7369647" y="3205126"/>
            <a:ext cx="2374050" cy="9271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430" y="2893651"/>
            <a:ext cx="1747569" cy="13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7" grpId="0"/>
      <p:bldP spid="28" grpId="0"/>
      <p:bldP spid="29" grpId="0"/>
      <p:bldP spid="39" grpId="0"/>
      <p:bldP spid="40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cap="none" dirty="0" smtClean="0"/>
              <a:t>Optimal weight of pregnant bitch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856532500"/>
              </p:ext>
            </p:extLst>
          </p:nvPr>
        </p:nvGraphicFramePr>
        <p:xfrm>
          <a:off x="2123719" y="2056374"/>
          <a:ext cx="7380820" cy="357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47737" y="3542789"/>
            <a:ext cx="158319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G gross= 15-25%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737" y="5760839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34948" y="4310728"/>
            <a:ext cx="1614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r"/>
            <a:r>
              <a:rPr lang="en-GB" sz="1600" b="1" dirty="0" smtClean="0">
                <a:solidFill>
                  <a:srgbClr val="00B050"/>
                </a:solidFill>
              </a:rPr>
              <a:t>G net= 5-10 %</a:t>
            </a:r>
            <a:endParaRPr lang="en-GB" sz="1600" b="1" dirty="0">
              <a:solidFill>
                <a:srgbClr val="00B05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962337" y="2210902"/>
            <a:ext cx="0" cy="29165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609773" y="5656774"/>
            <a:ext cx="34923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102161" y="5656774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525045" y="516039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Weeks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609773" y="5760839"/>
            <a:ext cx="349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Gestation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102161" y="573495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Lactation</a:t>
            </a:r>
            <a:endParaRPr lang="fr-FR" sz="14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627775" y="4303883"/>
            <a:ext cx="233017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4971737" y="3669161"/>
            <a:ext cx="609600" cy="63472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971737" y="2832605"/>
            <a:ext cx="990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957950" y="2862299"/>
            <a:ext cx="12027" cy="142897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011588" y="3824043"/>
            <a:ext cx="0" cy="47984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011588" y="3824043"/>
            <a:ext cx="1474749" cy="47984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rot="16200000">
            <a:off x="1291738" y="351527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(Kg)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989979" y="2832606"/>
            <a:ext cx="0" cy="9914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9" descr="66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8944576" y="1688967"/>
            <a:ext cx="1493534" cy="21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4117288" y="6396335"/>
            <a:ext cx="482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Greco D.</a:t>
            </a:r>
            <a:r>
              <a:rPr lang="en-US" sz="1200" dirty="0"/>
              <a:t> Nutritional Supplements for Pregnant and Lactating </a:t>
            </a:r>
            <a:r>
              <a:rPr lang="en-US" sz="1200" dirty="0" smtClean="0"/>
              <a:t>Bitches</a:t>
            </a:r>
            <a:r>
              <a:rPr lang="en-US" sz="1200" dirty="0"/>
              <a:t>. Topics in Companion Animal </a:t>
            </a:r>
            <a:r>
              <a:rPr lang="en-US" sz="1200" dirty="0" smtClean="0"/>
              <a:t>Medicine, 2009; 24 </a:t>
            </a:r>
            <a:r>
              <a:rPr lang="en-US" sz="1200" dirty="0"/>
              <a:t>(</a:t>
            </a:r>
            <a:r>
              <a:rPr lang="en-US" sz="1200" dirty="0" smtClean="0"/>
              <a:t>2) : 46-48</a:t>
            </a:r>
            <a:r>
              <a:rPr lang="en-US" sz="1200" dirty="0"/>
              <a:t>.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7469827" y="4303883"/>
            <a:ext cx="1769110" cy="22721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5571670" y="2832607"/>
            <a:ext cx="439918" cy="83655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669017" y="1241376"/>
            <a:ext cx="914501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9113" indent="-179388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Marsfont" pitchFamily="5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-138113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tabLst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196975" indent="-14605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3513" indent="-10795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1800" smtClean="0"/>
              <a:t>G gross = weight (just before delivery) – Weight (pre-mating) </a:t>
            </a:r>
            <a:r>
              <a:rPr lang="en-GB" sz="1800" smtClean="0">
                <a:solidFill>
                  <a:srgbClr val="FF0000"/>
                </a:solidFill>
              </a:rPr>
              <a:t>= 15 – 25 %</a:t>
            </a:r>
          </a:p>
          <a:p>
            <a:pPr>
              <a:buFont typeface="Arial" pitchFamily="34" charset="0"/>
              <a:buNone/>
            </a:pPr>
            <a:r>
              <a:rPr lang="en-GB" sz="1800" smtClean="0"/>
              <a:t>G net = weight (post-delivery) – weight (post mating)</a:t>
            </a:r>
            <a:r>
              <a:rPr lang="en-GB" sz="1800" smtClean="0">
                <a:solidFill>
                  <a:srgbClr val="FF0000"/>
                </a:solidFill>
              </a:rPr>
              <a:t> = 5 – 10 %</a:t>
            </a:r>
          </a:p>
          <a:p>
            <a:pPr>
              <a:buFontTx/>
              <a:buNone/>
            </a:pPr>
            <a:endParaRPr lang="en-GB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9544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Optimal weight of pregnant queen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96948" y="6202597"/>
            <a:ext cx="1040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Wichert</a:t>
            </a:r>
            <a:r>
              <a:rPr lang="fr-FR" sz="1600" dirty="0" smtClean="0"/>
              <a:t> D et al .</a:t>
            </a:r>
            <a:r>
              <a:rPr lang="en-US" sz="1600" dirty="0" smtClean="0"/>
              <a:t> </a:t>
            </a:r>
            <a:r>
              <a:rPr lang="en-US" sz="1600" dirty="0"/>
              <a:t>Cats during gestation and lactation fed with canned food </a:t>
            </a:r>
            <a:r>
              <a:rPr lang="en-US" sz="1600" dirty="0" smtClean="0"/>
              <a:t>ad libitum</a:t>
            </a:r>
            <a:r>
              <a:rPr lang="en-US" sz="1600" dirty="0"/>
              <a:t>: energy and protein intake, development of body </a:t>
            </a:r>
            <a:r>
              <a:rPr lang="en-US" sz="1600" dirty="0" smtClean="0"/>
              <a:t>weight and </a:t>
            </a:r>
            <a:r>
              <a:rPr lang="en-US" sz="1600" dirty="0"/>
              <a:t>body </a:t>
            </a:r>
            <a:r>
              <a:rPr lang="en-US" sz="1600" dirty="0" smtClean="0"/>
              <a:t>composition. JAPAN 2011 </a:t>
            </a:r>
            <a:endParaRPr lang="fr-FR" sz="16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73" y="1180907"/>
            <a:ext cx="10067229" cy="49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Dogs and cats two strategies during pregnancy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83150" y="1413059"/>
            <a:ext cx="9122363" cy="5146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1" descr="66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98" y="3561751"/>
            <a:ext cx="881062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46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8443522" y="2244244"/>
            <a:ext cx="89217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52397"/>
              </p:ext>
            </p:extLst>
          </p:nvPr>
        </p:nvGraphicFramePr>
        <p:xfrm>
          <a:off x="2805047" y="2094108"/>
          <a:ext cx="7000875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Graphique" r:id="rId5" imgW="8410643" imgH="4619715" progId="MSGraph.Chart.8">
                  <p:embed followColorScheme="full"/>
                </p:oleObj>
              </mc:Choice>
              <mc:Fallback>
                <p:oleObj name="Graphique" r:id="rId5" imgW="8410643" imgH="4619715" progId="MSGraph.Chart.8">
                  <p:embed followColorScheme="full"/>
                  <p:pic>
                    <p:nvPicPr>
                      <p:cNvPr id="112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047" y="2094108"/>
                        <a:ext cx="7000875" cy="384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6"/>
          <p:cNvSpPr>
            <a:spLocks/>
          </p:cNvSpPr>
          <p:nvPr/>
        </p:nvSpPr>
        <p:spPr bwMode="auto">
          <a:xfrm>
            <a:off x="2982522" y="4222945"/>
            <a:ext cx="5530850" cy="1022350"/>
          </a:xfrm>
          <a:custGeom>
            <a:avLst/>
            <a:gdLst>
              <a:gd name="T0" fmla="*/ 0 w 2841"/>
              <a:gd name="T1" fmla="*/ 568 h 587"/>
              <a:gd name="T2" fmla="*/ 1515 w 2841"/>
              <a:gd name="T3" fmla="*/ 568 h 587"/>
              <a:gd name="T4" fmla="*/ 1970 w 2841"/>
              <a:gd name="T5" fmla="*/ 454 h 587"/>
              <a:gd name="T6" fmla="*/ 2841 w 2841"/>
              <a:gd name="T7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1" h="587">
                <a:moveTo>
                  <a:pt x="0" y="568"/>
                </a:moveTo>
                <a:cubicBezTo>
                  <a:pt x="593" y="577"/>
                  <a:pt x="1187" y="587"/>
                  <a:pt x="1515" y="568"/>
                </a:cubicBezTo>
                <a:cubicBezTo>
                  <a:pt x="1843" y="549"/>
                  <a:pt x="1749" y="549"/>
                  <a:pt x="1970" y="454"/>
                </a:cubicBezTo>
                <a:cubicBezTo>
                  <a:pt x="2191" y="359"/>
                  <a:pt x="2516" y="179"/>
                  <a:pt x="2841" y="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08582" y="5998224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 dirty="0"/>
              <a:t>Days after mating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37295" y="1641660"/>
            <a:ext cx="2952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Bodyweight </a:t>
            </a:r>
          </a:p>
          <a:p>
            <a:pPr algn="ctr"/>
            <a:r>
              <a:rPr lang="en-GB" sz="1600" b="1" dirty="0" smtClean="0"/>
              <a:t>(% weight at </a:t>
            </a:r>
            <a:r>
              <a:rPr lang="en-GB" sz="1600" b="1" dirty="0"/>
              <a:t>mating)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3505730" y="3500634"/>
            <a:ext cx="4948905" cy="1629718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982522" y="5130352"/>
            <a:ext cx="523208" cy="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Carnivores, there are two strategies to produce </a:t>
            </a:r>
            <a:r>
              <a:rPr lang="en-GB" dirty="0" smtClean="0"/>
              <a:t>milk</a:t>
            </a:r>
            <a:endParaRPr lang="fr-FR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540750" y="6015038"/>
            <a:ext cx="603250" cy="84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10" descr="46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5751512" y="1299737"/>
            <a:ext cx="4357688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66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1837269" y="1243868"/>
            <a:ext cx="3954462" cy="56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653024" y="4691063"/>
            <a:ext cx="22685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Energy comes</a:t>
            </a:r>
          </a:p>
          <a:p>
            <a:pPr algn="ctr"/>
            <a:r>
              <a:rPr lang="en-GB" sz="2400" b="1" dirty="0"/>
              <a:t>from body</a:t>
            </a:r>
          </a:p>
          <a:p>
            <a:pPr algn="ctr"/>
            <a:r>
              <a:rPr lang="en-GB" sz="2400" b="1" dirty="0"/>
              <a:t>fat deposit</a:t>
            </a:r>
          </a:p>
          <a:p>
            <a:pPr algn="ctr"/>
            <a:r>
              <a:rPr lang="en-GB" sz="2400" b="1" dirty="0"/>
              <a:t>&amp; food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-238125" y="1023938"/>
            <a:ext cx="4029075" cy="3667125"/>
          </a:xfrm>
          <a:prstGeom prst="irregularSeal2">
            <a:avLst/>
          </a:prstGeom>
          <a:solidFill>
            <a:schemeClr val="bg1">
              <a:alpha val="39999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3213" y="2355850"/>
            <a:ext cx="26177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/>
              <a:t>Energy comes</a:t>
            </a:r>
          </a:p>
          <a:p>
            <a:pPr algn="ctr"/>
            <a:r>
              <a:rPr lang="en-GB" sz="2800" b="1">
                <a:solidFill>
                  <a:srgbClr val="FF0000"/>
                </a:solidFill>
              </a:rPr>
              <a:t>only</a:t>
            </a:r>
          </a:p>
          <a:p>
            <a:pPr algn="ctr"/>
            <a:r>
              <a:rPr lang="en-GB" sz="2800" b="1"/>
              <a:t>from food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31863" y="5173663"/>
            <a:ext cx="2987675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/>
              <a:t>Few energy</a:t>
            </a:r>
          </a:p>
          <a:p>
            <a:pPr algn="ctr"/>
            <a:r>
              <a:rPr lang="en-GB" sz="4000" b="1"/>
              <a:t>reserve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831525" y="1252301"/>
            <a:ext cx="3214687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/>
              <a:t>More energy</a:t>
            </a:r>
          </a:p>
          <a:p>
            <a:pPr algn="ctr"/>
            <a:r>
              <a:rPr lang="en-GB" sz="4000" b="1"/>
              <a:t>reserve</a:t>
            </a:r>
          </a:p>
        </p:txBody>
      </p:sp>
    </p:spTree>
    <p:extLst>
      <p:ext uri="{BB962C8B-B14F-4D97-AF65-F5344CB8AC3E}">
        <p14:creationId xmlns:p14="http://schemas.microsoft.com/office/powerpoint/2010/main" val="3541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possible to </a:t>
            </a:r>
            <a:r>
              <a:rPr lang="fr-FR" dirty="0" err="1" smtClean="0"/>
              <a:t>modulate</a:t>
            </a:r>
            <a:r>
              <a:rPr lang="fr-FR" dirty="0" smtClean="0"/>
              <a:t> </a:t>
            </a:r>
            <a:r>
              <a:rPr lang="fr-FR" dirty="0" err="1" smtClean="0"/>
              <a:t>milk</a:t>
            </a:r>
            <a:r>
              <a:rPr lang="fr-FR" dirty="0" smtClean="0"/>
              <a:t> composition </a:t>
            </a:r>
            <a:r>
              <a:rPr lang="fr-FR" dirty="0" err="1" smtClean="0"/>
              <a:t>with</a:t>
            </a:r>
            <a:r>
              <a:rPr lang="fr-FR" dirty="0" smtClean="0"/>
              <a:t> nutrition </a:t>
            </a:r>
            <a:r>
              <a:rPr lang="fr-FR" dirty="0" err="1" smtClean="0"/>
              <a:t>during</a:t>
            </a:r>
            <a:r>
              <a:rPr lang="fr-FR" dirty="0" smtClean="0"/>
              <a:t> gestation </a:t>
            </a:r>
            <a:r>
              <a:rPr lang="fr-FR" sz="4000" dirty="0" smtClean="0"/>
              <a:t>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03" y="1815401"/>
            <a:ext cx="6384643" cy="41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different factors influence the composition of domestic cat milk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221666" y="6101276"/>
            <a:ext cx="9526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 dirty="0">
                <a:latin typeface="Calibri" pitchFamily="34" charset="0"/>
              </a:rPr>
              <a:t>Jacobsen KL. et al. Influences of stage of lactation, </a:t>
            </a:r>
            <a:r>
              <a:rPr lang="fr-FR" sz="1600" dirty="0" err="1">
                <a:latin typeface="Calibri" pitchFamily="34" charset="0"/>
              </a:rPr>
              <a:t>teat</a:t>
            </a:r>
            <a:r>
              <a:rPr lang="fr-FR" sz="1600" dirty="0">
                <a:latin typeface="Calibri" pitchFamily="34" charset="0"/>
              </a:rPr>
              <a:t> position and </a:t>
            </a:r>
            <a:r>
              <a:rPr lang="fr-FR" sz="1600" dirty="0" err="1">
                <a:latin typeface="Calibri" pitchFamily="34" charset="0"/>
              </a:rPr>
              <a:t>sequential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milk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sampling</a:t>
            </a:r>
            <a:r>
              <a:rPr lang="fr-FR" sz="1600" dirty="0">
                <a:latin typeface="Calibri" pitchFamily="34" charset="0"/>
              </a:rPr>
              <a:t> on the composition of </a:t>
            </a:r>
            <a:r>
              <a:rPr lang="fr-FR" sz="1600" dirty="0" err="1">
                <a:latin typeface="Calibri" pitchFamily="34" charset="0"/>
              </a:rPr>
              <a:t>domestic</a:t>
            </a:r>
            <a:r>
              <a:rPr lang="fr-FR" sz="1600" dirty="0">
                <a:latin typeface="Calibri" pitchFamily="34" charset="0"/>
              </a:rPr>
              <a:t> cat </a:t>
            </a:r>
            <a:r>
              <a:rPr lang="fr-FR" sz="1600" dirty="0" err="1">
                <a:latin typeface="Calibri" pitchFamily="34" charset="0"/>
              </a:rPr>
              <a:t>milk</a:t>
            </a:r>
            <a:r>
              <a:rPr lang="fr-FR" sz="1600" dirty="0">
                <a:latin typeface="Calibri" pitchFamily="34" charset="0"/>
              </a:rPr>
              <a:t> (</a:t>
            </a:r>
            <a:r>
              <a:rPr lang="fr-FR" sz="1600" dirty="0" err="1">
                <a:latin typeface="Calibri" pitchFamily="34" charset="0"/>
              </a:rPr>
              <a:t>Felis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catus</a:t>
            </a:r>
            <a:r>
              <a:rPr lang="fr-FR" sz="1600" dirty="0" smtClean="0">
                <a:latin typeface="Calibri" pitchFamily="34" charset="0"/>
              </a:rPr>
              <a:t>). J</a:t>
            </a:r>
            <a:r>
              <a:rPr lang="fr-FR" sz="1600" dirty="0">
                <a:latin typeface="Calibri" pitchFamily="34" charset="0"/>
              </a:rPr>
              <a:t>. </a:t>
            </a:r>
            <a:r>
              <a:rPr lang="fr-FR" sz="1600" dirty="0" err="1">
                <a:latin typeface="Calibri" pitchFamily="34" charset="0"/>
              </a:rPr>
              <a:t>Anim</a:t>
            </a:r>
            <a:r>
              <a:rPr lang="fr-FR" sz="1600" dirty="0">
                <a:latin typeface="Calibri" pitchFamily="34" charset="0"/>
              </a:rPr>
              <a:t>. </a:t>
            </a:r>
            <a:r>
              <a:rPr lang="fr-FR" sz="1600" dirty="0" err="1">
                <a:latin typeface="Calibri" pitchFamily="34" charset="0"/>
              </a:rPr>
              <a:t>Physiol.a</a:t>
            </a:r>
            <a:r>
              <a:rPr lang="fr-FR" sz="1600" dirty="0">
                <a:latin typeface="Calibri" pitchFamily="34" charset="0"/>
              </a:rPr>
              <a:t>. </a:t>
            </a:r>
            <a:r>
              <a:rPr lang="fr-FR" sz="1600" dirty="0" err="1">
                <a:latin typeface="Calibri" pitchFamily="34" charset="0"/>
              </a:rPr>
              <a:t>Anim</a:t>
            </a:r>
            <a:r>
              <a:rPr lang="fr-FR" sz="1600" dirty="0">
                <a:latin typeface="Calibri" pitchFamily="34" charset="0"/>
              </a:rPr>
              <a:t>. </a:t>
            </a:r>
            <a:r>
              <a:rPr lang="fr-FR" sz="1600" dirty="0" err="1">
                <a:latin typeface="Calibri" pitchFamily="34" charset="0"/>
              </a:rPr>
              <a:t>Nutr</a:t>
            </a:r>
            <a:r>
              <a:rPr lang="fr-FR" sz="1600" dirty="0">
                <a:latin typeface="Calibri" pitchFamily="34" charset="0"/>
              </a:rPr>
              <a:t>. 88 (2004), 46-58 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036598" y="3204503"/>
            <a:ext cx="36734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FF0000"/>
                </a:solidFill>
                <a:latin typeface="Calibri" pitchFamily="34" charset="0"/>
              </a:rPr>
              <a:t>Milk composition</a:t>
            </a:r>
          </a:p>
        </p:txBody>
      </p:sp>
      <p:sp>
        <p:nvSpPr>
          <p:cNvPr id="7" name="Flèche droite 6"/>
          <p:cNvSpPr/>
          <p:nvPr/>
        </p:nvSpPr>
        <p:spPr>
          <a:xfrm rot="2586896">
            <a:off x="3039648" y="2209141"/>
            <a:ext cx="909638" cy="7207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8722021">
            <a:off x="3119817" y="3953010"/>
            <a:ext cx="911225" cy="71913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7900448">
            <a:off x="7646573" y="2191678"/>
            <a:ext cx="911225" cy="7207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3653212">
            <a:off x="7648161" y="3952216"/>
            <a:ext cx="911225" cy="7207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1709323" y="1461428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00B050"/>
                </a:solidFill>
                <a:latin typeface="Calibri" pitchFamily="34" charset="0"/>
              </a:rPr>
              <a:t>Diet</a:t>
            </a:r>
          </a:p>
        </p:txBody>
      </p: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1448973" y="4923766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00B050"/>
                </a:solidFill>
                <a:latin typeface="Calibri" pitchFamily="34" charset="0"/>
              </a:rPr>
              <a:t>Stage of lactation</a:t>
            </a:r>
          </a:p>
        </p:txBody>
      </p:sp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7238586" y="1318553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00B050"/>
                </a:solidFill>
                <a:latin typeface="Calibri" pitchFamily="34" charset="0"/>
              </a:rPr>
              <a:t>Litter size</a:t>
            </a: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7533861" y="4923766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00B050"/>
                </a:solidFill>
                <a:latin typeface="Calibri" pitchFamily="34" charset="0"/>
              </a:rPr>
              <a:t>Teat location</a:t>
            </a:r>
          </a:p>
        </p:txBody>
      </p:sp>
    </p:spTree>
    <p:extLst>
      <p:ext uri="{BB962C8B-B14F-4D97-AF65-F5344CB8AC3E}">
        <p14:creationId xmlns:p14="http://schemas.microsoft.com/office/powerpoint/2010/main" val="903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different factors influence the composition of domestic cat milk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430493" y="3387384"/>
            <a:ext cx="36734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FF0000"/>
                </a:solidFill>
                <a:latin typeface="Calibri" pitchFamily="34" charset="0"/>
              </a:rPr>
              <a:t>Milk composition</a:t>
            </a:r>
          </a:p>
        </p:txBody>
      </p:sp>
      <p:sp>
        <p:nvSpPr>
          <p:cNvPr id="5" name="Flèche droite 4"/>
          <p:cNvSpPr/>
          <p:nvPr/>
        </p:nvSpPr>
        <p:spPr>
          <a:xfrm rot="2586896">
            <a:off x="3433543" y="2392022"/>
            <a:ext cx="909638" cy="7207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8722021">
            <a:off x="3513712" y="4135891"/>
            <a:ext cx="911225" cy="71913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7900448">
            <a:off x="8040468" y="2374559"/>
            <a:ext cx="911225" cy="7207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3653212">
            <a:off x="8042056" y="4135097"/>
            <a:ext cx="911225" cy="7207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290543" y="1644309"/>
            <a:ext cx="1655763" cy="523875"/>
          </a:xfrm>
          <a:prstGeom prst="rect">
            <a:avLst/>
          </a:prstGeom>
          <a:solidFill>
            <a:srgbClr val="C40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chemeClr val="bg1"/>
                </a:solidFill>
                <a:latin typeface="Calibri" pitchFamily="34" charset="0"/>
              </a:rPr>
              <a:t>Diet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085756" y="5106647"/>
            <a:ext cx="3289300" cy="523875"/>
          </a:xfrm>
          <a:prstGeom prst="rect">
            <a:avLst/>
          </a:prstGeom>
          <a:solidFill>
            <a:srgbClr val="C40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chemeClr val="bg1"/>
                </a:solidFill>
                <a:latin typeface="Calibri" pitchFamily="34" charset="0"/>
              </a:rPr>
              <a:t>Stage of lactation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632481" y="1501434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00B050"/>
                </a:solidFill>
                <a:latin typeface="Calibri" pitchFamily="34" charset="0"/>
              </a:rPr>
              <a:t>Litter size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927756" y="5106647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800">
                <a:solidFill>
                  <a:srgbClr val="00B050"/>
                </a:solidFill>
                <a:latin typeface="Calibri" pitchFamily="34" charset="0"/>
              </a:rPr>
              <a:t>Teat location</a:t>
            </a:r>
          </a:p>
        </p:txBody>
      </p:sp>
    </p:spTree>
    <p:extLst>
      <p:ext uri="{BB962C8B-B14F-4D97-AF65-F5344CB8AC3E}">
        <p14:creationId xmlns:p14="http://schemas.microsoft.com/office/powerpoint/2010/main" val="27250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Diet and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weeks</a:t>
            </a:r>
            <a:r>
              <a:rPr lang="fr-FR" dirty="0"/>
              <a:t> of lactation have an impact on the composition of cat </a:t>
            </a:r>
            <a:r>
              <a:rPr lang="fr-FR" dirty="0" err="1"/>
              <a:t>milk</a:t>
            </a:r>
            <a:endParaRPr lang="fr-FR" dirty="0"/>
          </a:p>
        </p:txBody>
      </p:sp>
      <p:sp>
        <p:nvSpPr>
          <p:cNvPr id="4" name="ZoneTexte 12"/>
          <p:cNvSpPr txBox="1">
            <a:spLocks noChangeArrowheads="1"/>
          </p:cNvSpPr>
          <p:nvPr/>
        </p:nvSpPr>
        <p:spPr bwMode="auto">
          <a:xfrm>
            <a:off x="1311422" y="1570941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000" b="1">
                <a:latin typeface="Calibri" pitchFamily="34" charset="0"/>
              </a:rPr>
              <a:t>% of fat in the milk</a:t>
            </a:r>
          </a:p>
        </p:txBody>
      </p:sp>
      <p:graphicFrame>
        <p:nvGraphicFramePr>
          <p:cNvPr id="5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589600"/>
              </p:ext>
            </p:extLst>
          </p:nvPr>
        </p:nvGraphicFramePr>
        <p:xfrm>
          <a:off x="1814660" y="1917016"/>
          <a:ext cx="8066087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3" imgW="8065707" imgH="4548010" progId="Excel.Chart.8">
                  <p:embed/>
                </p:oleObj>
              </mc:Choice>
              <mc:Fallback>
                <p:oleObj r:id="rId3" imgW="8065707" imgH="4548010" progId="Excel.Chart.8">
                  <p:embed/>
                  <p:pic>
                    <p:nvPicPr>
                      <p:cNvPr id="18436" name="Graphiqu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60" y="1917016"/>
                        <a:ext cx="8066087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8023372" y="5679391"/>
            <a:ext cx="2160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000" b="1">
                <a:latin typeface="Calibri" pitchFamily="34" charset="0"/>
              </a:rPr>
              <a:t>Number of weeks of lactation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7653485" y="2583766"/>
            <a:ext cx="104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653485" y="4023629"/>
            <a:ext cx="920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485335" y="2398029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>
                <a:latin typeface="+mj-lt"/>
                <a:cs typeface="Arial" charset="0"/>
              </a:rPr>
              <a:t>High fat </a:t>
            </a:r>
            <a:r>
              <a:rPr lang="fr-FR" sz="2000" b="1" dirty="0" err="1">
                <a:latin typeface="+mj-lt"/>
                <a:cs typeface="Arial" charset="0"/>
              </a:rPr>
              <a:t>diet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5772" y="4239529"/>
            <a:ext cx="18542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8482160" y="3823604"/>
            <a:ext cx="1871662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 err="1">
                <a:latin typeface="+mj-lt"/>
                <a:cs typeface="Arial" charset="0"/>
              </a:rPr>
              <a:t>Low</a:t>
            </a:r>
            <a:r>
              <a:rPr lang="fr-FR" sz="2000" b="1" dirty="0">
                <a:latin typeface="+mj-lt"/>
                <a:cs typeface="Arial" charset="0"/>
              </a:rPr>
              <a:t> fat </a:t>
            </a:r>
            <a:r>
              <a:rPr lang="fr-FR" sz="2000" b="1" dirty="0" err="1">
                <a:latin typeface="+mj-lt"/>
                <a:cs typeface="Arial" charset="0"/>
              </a:rPr>
              <a:t>diet</a:t>
            </a:r>
            <a:endParaRPr lang="en-US" sz="2000" b="1" dirty="0">
              <a:latin typeface="+mj-lt"/>
              <a:cs typeface="Arial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653485" y="2894916"/>
            <a:ext cx="0" cy="8286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773760" y="3298141"/>
            <a:ext cx="0" cy="8286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756422" y="3301316"/>
            <a:ext cx="0" cy="8286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718447" y="2894916"/>
            <a:ext cx="0" cy="8286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878410" y="3485466"/>
            <a:ext cx="0" cy="8286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044972" y="1970991"/>
            <a:ext cx="4608513" cy="93186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Use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diet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for gestation and/or lactation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3925" r="9258" b="5640"/>
          <a:stretch>
            <a:fillRect/>
          </a:stretch>
        </p:blipFill>
        <p:spPr bwMode="auto">
          <a:xfrm>
            <a:off x="2567623" y="1825625"/>
            <a:ext cx="2146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911985" y="5918200"/>
            <a:ext cx="345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400" b="1">
                <a:latin typeface="Calibri" pitchFamily="34" charset="0"/>
              </a:rPr>
              <a:t>388,5 g of fat / 1000 Kcal</a:t>
            </a:r>
          </a:p>
        </p:txBody>
      </p:sp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6233160" y="5900738"/>
            <a:ext cx="345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400" b="1">
                <a:latin typeface="Calibri" pitchFamily="34" charset="0"/>
              </a:rPr>
              <a:t>549,2 g of fat / 1000 Kcal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 b="4662"/>
          <a:stretch>
            <a:fillRect/>
          </a:stretch>
        </p:blipFill>
        <p:spPr bwMode="auto">
          <a:xfrm>
            <a:off x="6445885" y="1825625"/>
            <a:ext cx="28416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8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give</a:t>
            </a:r>
            <a:r>
              <a:rPr lang="fr-FR" dirty="0" smtClean="0"/>
              <a:t> </a:t>
            </a:r>
            <a:r>
              <a:rPr lang="fr-FR" dirty="0" err="1" smtClean="0"/>
              <a:t>supplements</a:t>
            </a:r>
            <a:r>
              <a:rPr lang="fr-FR" dirty="0" smtClean="0"/>
              <a:t> of the </a:t>
            </a:r>
            <a:r>
              <a:rPr lang="fr-FR" dirty="0" err="1" smtClean="0"/>
              <a:t>queen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gestation </a:t>
            </a:r>
            <a:r>
              <a:rPr lang="fr-FR" sz="4000" dirty="0" smtClean="0"/>
              <a:t>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03" y="1815401"/>
            <a:ext cx="6384643" cy="41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influence </a:t>
            </a:r>
            <a:r>
              <a:rPr lang="fr-FR" dirty="0" err="1" smtClean="0"/>
              <a:t>breeding</a:t>
            </a:r>
            <a:r>
              <a:rPr lang="fr-FR" dirty="0" smtClean="0"/>
              <a:t> performances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99" y="1558923"/>
            <a:ext cx="7434015" cy="48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Eclampsia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0" y="1870228"/>
            <a:ext cx="5417634" cy="3939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 err="1" smtClean="0"/>
              <a:t>Clinical</a:t>
            </a:r>
            <a:r>
              <a:rPr lang="fr-FR" b="1" dirty="0" smtClean="0"/>
              <a:t> </a:t>
            </a:r>
            <a:r>
              <a:rPr lang="fr-FR" b="1" dirty="0" err="1" smtClean="0"/>
              <a:t>signs</a:t>
            </a:r>
            <a:r>
              <a:rPr lang="fr-FR" b="1" dirty="0" smtClean="0"/>
              <a:t> in case of </a:t>
            </a:r>
            <a:r>
              <a:rPr lang="fr-FR" b="1" dirty="0" err="1" smtClean="0"/>
              <a:t>eclampsia</a:t>
            </a:r>
            <a:endParaRPr lang="fr-FR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Muscle </a:t>
            </a:r>
            <a:r>
              <a:rPr lang="fr-FR" sz="2400" dirty="0" err="1" smtClean="0">
                <a:solidFill>
                  <a:srgbClr val="0070C0"/>
                </a:solidFill>
              </a:rPr>
              <a:t>tremors</a:t>
            </a:r>
            <a:r>
              <a:rPr lang="fr-FR" sz="2400" dirty="0" smtClean="0">
                <a:solidFill>
                  <a:srgbClr val="0070C0"/>
                </a:solidFill>
              </a:rPr>
              <a:t>, fasciculations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err="1" smtClean="0">
                <a:solidFill>
                  <a:srgbClr val="0070C0"/>
                </a:solidFill>
              </a:rPr>
              <a:t>Generalized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seizures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Muscle </a:t>
            </a:r>
            <a:r>
              <a:rPr lang="fr-FR" sz="2400" dirty="0" err="1" smtClean="0">
                <a:solidFill>
                  <a:srgbClr val="0070C0"/>
                </a:solidFill>
              </a:rPr>
              <a:t>cramping</a:t>
            </a:r>
            <a:r>
              <a:rPr lang="fr-FR" sz="2400" dirty="0" smtClean="0">
                <a:solidFill>
                  <a:srgbClr val="0070C0"/>
                </a:solidFill>
              </a:rPr>
              <a:t> or pain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err="1" smtClean="0">
                <a:solidFill>
                  <a:srgbClr val="0070C0"/>
                </a:solidFill>
              </a:rPr>
              <a:t>Behavior</a:t>
            </a:r>
            <a:r>
              <a:rPr lang="fr-FR" sz="2400" dirty="0" smtClean="0">
                <a:solidFill>
                  <a:srgbClr val="0070C0"/>
                </a:solidFill>
              </a:rPr>
              <a:t> changes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Poor </a:t>
            </a:r>
            <a:r>
              <a:rPr lang="fr-FR" sz="2400" dirty="0" err="1" smtClean="0">
                <a:solidFill>
                  <a:srgbClr val="0070C0"/>
                </a:solidFill>
              </a:rPr>
              <a:t>activity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8780" y="2665142"/>
            <a:ext cx="4148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>
                <a:solidFill>
                  <a:srgbClr val="FF0000"/>
                </a:solidFill>
              </a:rPr>
              <a:t>Low</a:t>
            </a:r>
            <a:r>
              <a:rPr lang="fr-FR" sz="4400" dirty="0" smtClean="0"/>
              <a:t> </a:t>
            </a:r>
            <a:r>
              <a:rPr lang="fr-FR" sz="4400" dirty="0" err="1" smtClean="0"/>
              <a:t>blood</a:t>
            </a:r>
            <a:r>
              <a:rPr lang="fr-FR" sz="4400" dirty="0" smtClean="0"/>
              <a:t> </a:t>
            </a:r>
          </a:p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Calcium</a:t>
            </a:r>
            <a:r>
              <a:rPr lang="fr-FR" sz="4400" dirty="0" smtClean="0"/>
              <a:t> concentration</a:t>
            </a:r>
            <a:endParaRPr lang="fr-FR" sz="4400" dirty="0"/>
          </a:p>
        </p:txBody>
      </p:sp>
      <p:sp>
        <p:nvSpPr>
          <p:cNvPr id="6" name="Flèche droite 5"/>
          <p:cNvSpPr/>
          <p:nvPr/>
        </p:nvSpPr>
        <p:spPr>
          <a:xfrm>
            <a:off x="4778298" y="3427411"/>
            <a:ext cx="1206189" cy="825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029199" y="3018415"/>
            <a:ext cx="1940313" cy="11298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29199" y="2534909"/>
            <a:ext cx="1940313" cy="161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98479" y="3207863"/>
            <a:ext cx="18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Extracellular</a:t>
            </a:r>
            <a:r>
              <a:rPr lang="fr-FR" dirty="0" smtClean="0"/>
              <a:t> calcium (Ca</a:t>
            </a:r>
            <a:r>
              <a:rPr lang="fr-FR" baseline="30000" dirty="0" smtClean="0"/>
              <a:t>2+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650166" y="3397405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650166" y="3118625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177668" y="3118625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177668" y="3397405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887844" y="4325831"/>
            <a:ext cx="0" cy="588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149897" y="4287645"/>
            <a:ext cx="1" cy="6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887844" y="1940312"/>
            <a:ext cx="0" cy="45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149897" y="1969404"/>
            <a:ext cx="1" cy="4544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92" y="2160480"/>
            <a:ext cx="1943100" cy="23622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58" y="2145612"/>
            <a:ext cx="910215" cy="24450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57220" t="42024" r="12902" b="10330"/>
          <a:stretch/>
        </p:blipFill>
        <p:spPr>
          <a:xfrm>
            <a:off x="5516948" y="312852"/>
            <a:ext cx="1020571" cy="16274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94284" y="312852"/>
            <a:ext cx="245327" cy="4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034882" y="5387150"/>
            <a:ext cx="423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Soft tissu calcium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4607311" y="5068230"/>
            <a:ext cx="2839844" cy="1197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707760" y="334909"/>
            <a:ext cx="2029522" cy="123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Parathyroid</a:t>
            </a:r>
            <a:r>
              <a:rPr lang="fr-FR" b="1" dirty="0" smtClean="0">
                <a:solidFill>
                  <a:srgbClr val="FF0000"/>
                </a:solidFill>
              </a:rPr>
              <a:t> hormone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(PTH)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3709" y="1994263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 flipH="1">
            <a:off x="4034882" y="3437546"/>
            <a:ext cx="57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7510648" y="343754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0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029199" y="3018415"/>
            <a:ext cx="1940313" cy="11298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29199" y="2534909"/>
            <a:ext cx="1940313" cy="161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98479" y="3207863"/>
            <a:ext cx="18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Extracellular</a:t>
            </a:r>
            <a:r>
              <a:rPr lang="fr-FR" dirty="0" smtClean="0"/>
              <a:t> calcium (Ca</a:t>
            </a:r>
            <a:r>
              <a:rPr lang="fr-FR" baseline="30000" dirty="0" smtClean="0"/>
              <a:t>2+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650166" y="3397405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650166" y="3118625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177668" y="3118625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7177668" y="3397405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887844" y="1940312"/>
            <a:ext cx="0" cy="45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149897" y="1969404"/>
            <a:ext cx="1" cy="4544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92" y="2160480"/>
            <a:ext cx="1943100" cy="23622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58" y="2145612"/>
            <a:ext cx="910215" cy="24450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57220" t="42024" r="12902" b="10330"/>
          <a:stretch/>
        </p:blipFill>
        <p:spPr>
          <a:xfrm>
            <a:off x="5516948" y="312852"/>
            <a:ext cx="1020571" cy="16274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94284" y="312852"/>
            <a:ext cx="245327" cy="4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707760" y="334909"/>
            <a:ext cx="2029522" cy="123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Parathyroid</a:t>
            </a:r>
            <a:r>
              <a:rPr lang="fr-FR" b="1" dirty="0" smtClean="0">
                <a:solidFill>
                  <a:srgbClr val="FF0000"/>
                </a:solidFill>
              </a:rPr>
              <a:t> hormone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(PTH)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3709" y="1994263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 flipH="1">
            <a:off x="4034882" y="3437546"/>
            <a:ext cx="57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7510648" y="343754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2" name="Flèche vers le bas 1"/>
          <p:cNvSpPr/>
          <p:nvPr/>
        </p:nvSpPr>
        <p:spPr>
          <a:xfrm>
            <a:off x="5672426" y="4240175"/>
            <a:ext cx="709614" cy="713678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2" descr="C:\Users\grellaur\Desktop\photo pour hanna\107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8" b="20575"/>
          <a:stretch/>
        </p:blipFill>
        <p:spPr bwMode="auto">
          <a:xfrm>
            <a:off x="4400445" y="4982004"/>
            <a:ext cx="3197819" cy="13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23833" y="6330420"/>
            <a:ext cx="263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Lactation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89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746487" y="3632096"/>
            <a:ext cx="1940313" cy="627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LOW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746487" y="2646421"/>
            <a:ext cx="1940313" cy="161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52213" y="2997972"/>
            <a:ext cx="18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Extracellular</a:t>
            </a:r>
            <a:r>
              <a:rPr lang="fr-FR" dirty="0" smtClean="0"/>
              <a:t> calcium (Ca</a:t>
            </a:r>
            <a:r>
              <a:rPr lang="fr-FR" baseline="30000" dirty="0" smtClean="0"/>
              <a:t>2+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367454" y="3230137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894956" y="3230137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605132" y="4437343"/>
            <a:ext cx="0" cy="588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867185" y="4399157"/>
            <a:ext cx="1" cy="6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7867185" y="2080916"/>
            <a:ext cx="1" cy="45441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80" y="2271992"/>
            <a:ext cx="1943100" cy="23622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746" y="2257124"/>
            <a:ext cx="910215" cy="24450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57220" t="42024" r="12902" b="10330"/>
          <a:stretch/>
        </p:blipFill>
        <p:spPr>
          <a:xfrm>
            <a:off x="7234236" y="424364"/>
            <a:ext cx="1020571" cy="16274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111572" y="424364"/>
            <a:ext cx="245327" cy="4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752170" y="5498662"/>
            <a:ext cx="423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Soft tissu calcium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6324599" y="5179742"/>
            <a:ext cx="2839844" cy="1197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9435555" y="312852"/>
            <a:ext cx="2029522" cy="123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Parathyroid</a:t>
            </a:r>
            <a:r>
              <a:rPr lang="fr-FR" b="1" dirty="0" smtClean="0">
                <a:solidFill>
                  <a:srgbClr val="FF0000"/>
                </a:solidFill>
              </a:rPr>
              <a:t> hormone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(PTH)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45649" y="2136905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 flipH="1">
            <a:off x="5769510" y="2877833"/>
            <a:ext cx="57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9221175" y="2877833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60195" y="206915"/>
            <a:ext cx="3033132" cy="1449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Risk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factors</a:t>
            </a:r>
            <a:r>
              <a:rPr lang="fr-FR" b="1" dirty="0" smtClean="0">
                <a:solidFill>
                  <a:srgbClr val="0070C0"/>
                </a:solidFill>
              </a:rPr>
              <a:t> of </a:t>
            </a:r>
            <a:r>
              <a:rPr lang="fr-FR" b="1" dirty="0" err="1" smtClean="0">
                <a:solidFill>
                  <a:srgbClr val="0070C0"/>
                </a:solidFill>
              </a:rPr>
              <a:t>eclampsia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1- Calcium </a:t>
            </a:r>
            <a:r>
              <a:rPr lang="fr-FR" dirty="0" err="1" smtClean="0">
                <a:solidFill>
                  <a:srgbClr val="FF0000"/>
                </a:solidFill>
              </a:rPr>
              <a:t>supplementation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during</a:t>
            </a:r>
            <a:r>
              <a:rPr lang="fr-FR" dirty="0" smtClean="0">
                <a:solidFill>
                  <a:srgbClr val="FF0000"/>
                </a:solidFill>
              </a:rPr>
              <a:t> gestation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>
            <a:stCxn id="39" idx="1"/>
            <a:endCxn id="39" idx="5"/>
          </p:cNvCxnSpPr>
          <p:nvPr/>
        </p:nvCxnSpPr>
        <p:spPr>
          <a:xfrm>
            <a:off x="9732772" y="494031"/>
            <a:ext cx="1435088" cy="874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39" idx="7"/>
            <a:endCxn id="39" idx="3"/>
          </p:cNvCxnSpPr>
          <p:nvPr/>
        </p:nvCxnSpPr>
        <p:spPr>
          <a:xfrm flipH="1">
            <a:off x="9732772" y="494031"/>
            <a:ext cx="1435088" cy="874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12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036418" y="3571011"/>
            <a:ext cx="1940313" cy="627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LOW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036418" y="2585336"/>
            <a:ext cx="1940313" cy="1613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092175" y="2801501"/>
            <a:ext cx="18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Extracellular</a:t>
            </a:r>
            <a:r>
              <a:rPr lang="fr-FR" dirty="0" smtClean="0"/>
              <a:t> calcium (Ca</a:t>
            </a:r>
            <a:r>
              <a:rPr lang="fr-FR" baseline="30000" dirty="0" smtClean="0"/>
              <a:t>2+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657385" y="3447832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5657385" y="3169052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9184887" y="3169052"/>
            <a:ext cx="122663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9184887" y="3447832"/>
            <a:ext cx="12266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895063" y="4376258"/>
            <a:ext cx="0" cy="588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8157116" y="4338072"/>
            <a:ext cx="1" cy="641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006574" y="1990739"/>
            <a:ext cx="0" cy="454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35" y="2364126"/>
            <a:ext cx="1691031" cy="205576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677" y="2196039"/>
            <a:ext cx="910215" cy="244506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57220" t="42024" r="12902" b="10330"/>
          <a:stretch/>
        </p:blipFill>
        <p:spPr>
          <a:xfrm>
            <a:off x="7524167" y="363279"/>
            <a:ext cx="1020571" cy="162746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401503" y="363279"/>
            <a:ext cx="245327" cy="437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6042101" y="5437577"/>
            <a:ext cx="423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Soft tissu calcium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6614530" y="5118657"/>
            <a:ext cx="2839844" cy="1197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9604916" y="363279"/>
            <a:ext cx="2029522" cy="123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Parathyroid</a:t>
            </a:r>
            <a:r>
              <a:rPr lang="fr-FR" b="1" dirty="0" smtClean="0">
                <a:solidFill>
                  <a:srgbClr val="FF0000"/>
                </a:solidFill>
              </a:rPr>
              <a:t> hormone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(PTH)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28300" y="2048616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 flipH="1">
            <a:off x="6042101" y="3487973"/>
            <a:ext cx="572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9517867" y="3487973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Ca</a:t>
            </a:r>
            <a:r>
              <a:rPr lang="fr-FR" baseline="30000" dirty="0"/>
              <a:t>2+</a:t>
            </a:r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7824437" y="2088780"/>
            <a:ext cx="364273" cy="2154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7878334" y="2067588"/>
            <a:ext cx="278781" cy="2642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25608" y="1840198"/>
            <a:ext cx="2873295" cy="3312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0070C0"/>
                </a:solidFill>
              </a:rPr>
              <a:t>Risk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factors</a:t>
            </a:r>
            <a:r>
              <a:rPr lang="fr-FR" b="1" dirty="0" smtClean="0">
                <a:solidFill>
                  <a:srgbClr val="0070C0"/>
                </a:solidFill>
              </a:rPr>
              <a:t> of </a:t>
            </a:r>
            <a:r>
              <a:rPr lang="fr-FR" b="1" dirty="0" err="1" smtClean="0">
                <a:solidFill>
                  <a:srgbClr val="0070C0"/>
                </a:solidFill>
              </a:rPr>
              <a:t>eclampsia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1- Calcium </a:t>
            </a:r>
            <a:r>
              <a:rPr lang="fr-FR" dirty="0" err="1" smtClean="0">
                <a:solidFill>
                  <a:srgbClr val="FF0000"/>
                </a:solidFill>
              </a:rPr>
              <a:t>supplementation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during</a:t>
            </a:r>
            <a:r>
              <a:rPr lang="fr-FR" dirty="0" smtClean="0">
                <a:solidFill>
                  <a:srgbClr val="FF0000"/>
                </a:solidFill>
              </a:rPr>
              <a:t> gestation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2-Low </a:t>
            </a:r>
            <a:r>
              <a:rPr lang="fr-FR" dirty="0" err="1" smtClean="0">
                <a:solidFill>
                  <a:srgbClr val="FF0000"/>
                </a:solidFill>
              </a:rPr>
              <a:t>quality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diet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3-High </a:t>
            </a:r>
            <a:r>
              <a:rPr lang="fr-FR" dirty="0" err="1" smtClean="0">
                <a:solidFill>
                  <a:srgbClr val="FF0000"/>
                </a:solidFill>
              </a:rPr>
              <a:t>quantity</a:t>
            </a:r>
            <a:r>
              <a:rPr lang="fr-FR" dirty="0" smtClean="0">
                <a:solidFill>
                  <a:srgbClr val="FF0000"/>
                </a:solidFill>
              </a:rPr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legumes</a:t>
            </a:r>
            <a:r>
              <a:rPr lang="fr-FR" dirty="0" smtClean="0">
                <a:solidFill>
                  <a:srgbClr val="FF0000"/>
                </a:solidFill>
              </a:rPr>
              <a:t> (</a:t>
            </a:r>
            <a:r>
              <a:rPr lang="fr-FR" dirty="0" err="1" smtClean="0">
                <a:solidFill>
                  <a:srgbClr val="FF0000"/>
                </a:solidFill>
              </a:rPr>
              <a:t>phytates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01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Prevention</a:t>
            </a:r>
            <a:r>
              <a:rPr lang="fr-FR" dirty="0" smtClean="0"/>
              <a:t> of </a:t>
            </a:r>
            <a:r>
              <a:rPr lang="fr-FR" dirty="0" err="1"/>
              <a:t>e</a:t>
            </a:r>
            <a:r>
              <a:rPr lang="fr-FR" dirty="0" err="1" smtClean="0"/>
              <a:t>clampsia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08302" y="2242387"/>
            <a:ext cx="681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High </a:t>
            </a:r>
            <a:r>
              <a:rPr lang="fr-FR" sz="4400" dirty="0" err="1" smtClean="0">
                <a:solidFill>
                  <a:srgbClr val="FF0000"/>
                </a:solidFill>
              </a:rPr>
              <a:t>quality</a:t>
            </a:r>
            <a:r>
              <a:rPr lang="fr-FR" sz="4400" dirty="0" smtClean="0">
                <a:solidFill>
                  <a:srgbClr val="FF0000"/>
                </a:solidFill>
              </a:rPr>
              <a:t> </a:t>
            </a:r>
            <a:r>
              <a:rPr lang="fr-FR" sz="4400" dirty="0" err="1" smtClean="0"/>
              <a:t>balanced</a:t>
            </a:r>
            <a:r>
              <a:rPr lang="fr-FR" sz="4400" dirty="0" smtClean="0"/>
              <a:t> </a:t>
            </a:r>
            <a:r>
              <a:rPr lang="fr-FR" sz="4400" dirty="0" err="1" smtClean="0">
                <a:solidFill>
                  <a:srgbClr val="FF0000"/>
                </a:solidFill>
              </a:rPr>
              <a:t>diet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420" y="4136615"/>
            <a:ext cx="11418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No calcium </a:t>
            </a:r>
            <a:r>
              <a:rPr lang="fr-FR" sz="4400" dirty="0" err="1" smtClean="0">
                <a:solidFill>
                  <a:srgbClr val="FF0000"/>
                </a:solidFill>
              </a:rPr>
              <a:t>supplementation</a:t>
            </a:r>
            <a:r>
              <a:rPr lang="fr-FR" sz="4400" dirty="0" smtClean="0">
                <a:solidFill>
                  <a:srgbClr val="FF0000"/>
                </a:solidFill>
              </a:rPr>
              <a:t> </a:t>
            </a:r>
            <a:r>
              <a:rPr lang="fr-FR" sz="4400" dirty="0" err="1" smtClean="0"/>
              <a:t>during</a:t>
            </a:r>
            <a:r>
              <a:rPr lang="fr-FR" sz="4400" dirty="0" smtClean="0"/>
              <a:t> gestation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311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Good </a:t>
            </a:r>
            <a:r>
              <a:rPr lang="fr-FR" dirty="0" err="1" smtClean="0"/>
              <a:t>breeding</a:t>
            </a:r>
            <a:r>
              <a:rPr lang="fr-FR" dirty="0" smtClean="0"/>
              <a:t> performances if…..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20431" y="3524738"/>
            <a:ext cx="10213526" cy="49236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1" y="1326198"/>
            <a:ext cx="1222142" cy="116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J01Fecond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5" t="30542" b="4228"/>
          <a:stretch>
            <a:fillRect/>
          </a:stretch>
        </p:blipFill>
        <p:spPr bwMode="auto">
          <a:xfrm>
            <a:off x="961752" y="4910006"/>
            <a:ext cx="514260" cy="13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J01Fecond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2" y="3154113"/>
            <a:ext cx="1440133" cy="108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J18Nidation_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95" y="3155606"/>
            <a:ext cx="1462564" cy="10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>
            <a:stCxn id="9" idx="2"/>
            <a:endCxn id="12" idx="0"/>
          </p:cNvCxnSpPr>
          <p:nvPr/>
        </p:nvCxnSpPr>
        <p:spPr>
          <a:xfrm>
            <a:off x="1218882" y="2496081"/>
            <a:ext cx="4367" cy="65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1210550" y="4311542"/>
            <a:ext cx="5134" cy="58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 descr="FoetusJ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16" y="3154113"/>
            <a:ext cx="1341453" cy="11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J60Anterieu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73" y="3156132"/>
            <a:ext cx="1384025" cy="11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804614" y="1486207"/>
            <a:ext cx="4582771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Nutrition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76012" y="4619891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Environment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4090" y="5736596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Genetic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5999" y="4508534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Management of reproduction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75291" y="5513248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Infectious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disease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17129" y="4552762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Age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052" y="5778132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Breed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44373" y="4901207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Stress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98572" y="5936300"/>
            <a:ext cx="3101100" cy="864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rgbClr val="0070C0"/>
                </a:solidFill>
              </a:rPr>
              <a:t>Behavior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1" b="22486"/>
          <a:stretch/>
        </p:blipFill>
        <p:spPr>
          <a:xfrm>
            <a:off x="7177814" y="3154394"/>
            <a:ext cx="2878630" cy="112424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69" y="2954063"/>
            <a:ext cx="1658043" cy="12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optimize</a:t>
            </a:r>
            <a:r>
              <a:rPr lang="fr-FR" dirty="0" smtClean="0"/>
              <a:t> </a:t>
            </a:r>
            <a:r>
              <a:rPr lang="fr-FR" dirty="0" err="1" smtClean="0"/>
              <a:t>breeding</a:t>
            </a:r>
            <a:r>
              <a:rPr lang="fr-FR" dirty="0" smtClean="0"/>
              <a:t> performances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3463" y="3016411"/>
            <a:ext cx="2983524" cy="612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smtClean="0"/>
              <a:t>Optimal </a:t>
            </a:r>
            <a:r>
              <a:rPr lang="fr-FR" dirty="0" err="1" smtClean="0"/>
              <a:t>kennel</a:t>
            </a:r>
            <a:r>
              <a:rPr lang="fr-FR" dirty="0" smtClean="0"/>
              <a:t> management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033742" y="2838410"/>
            <a:ext cx="1461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+</a:t>
            </a:r>
            <a:endParaRPr lang="fr-FR" sz="60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973538" y="3141457"/>
            <a:ext cx="2983524" cy="61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Optimal nutrition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263817" y="2814966"/>
            <a:ext cx="1461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=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830431" y="3141456"/>
            <a:ext cx="2983524" cy="61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Best </a:t>
            </a:r>
            <a:r>
              <a:rPr lang="fr-FR" dirty="0" err="1" smtClean="0"/>
              <a:t>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95832" y="1782274"/>
            <a:ext cx="2830354" cy="4307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9" name="Connecteur droit avec flèche 138"/>
          <p:cNvCxnSpPr/>
          <p:nvPr/>
        </p:nvCxnSpPr>
        <p:spPr>
          <a:xfrm>
            <a:off x="6578231" y="2512633"/>
            <a:ext cx="3541506" cy="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How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influence </a:t>
            </a:r>
            <a:r>
              <a:rPr lang="fr-FR" dirty="0" err="1" smtClean="0"/>
              <a:t>breeding</a:t>
            </a:r>
            <a:r>
              <a:rPr lang="fr-FR" dirty="0" smtClean="0"/>
              <a:t> performances ?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908570" y="1782274"/>
            <a:ext cx="1658764" cy="20842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824399" y="1831572"/>
            <a:ext cx="1827105" cy="5189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/>
              <a:t>Diet</a:t>
            </a:r>
            <a:endParaRPr lang="fr-FR" sz="24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9195832" y="1797600"/>
            <a:ext cx="2830353" cy="43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Animal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4908570" y="2579458"/>
            <a:ext cx="1658766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 err="1">
                <a:solidFill>
                  <a:schemeClr val="tx1"/>
                </a:solidFill>
              </a:rPr>
              <a:t>Nutrient</a:t>
            </a:r>
            <a:r>
              <a:rPr lang="fr-FR" sz="1600" b="1" dirty="0">
                <a:solidFill>
                  <a:schemeClr val="tx1"/>
                </a:solidFill>
              </a:rPr>
              <a:t> profiles</a:t>
            </a: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8228651" y="2538058"/>
            <a:ext cx="1173465" cy="2594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Ingestion</a:t>
            </a:r>
            <a:endParaRPr lang="fr-FR" sz="1800" dirty="0">
              <a:solidFill>
                <a:srgbClr val="0070C0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4908568" y="2229992"/>
            <a:ext cx="1627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4908570" y="3223375"/>
            <a:ext cx="1658765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600" b="1" dirty="0" err="1">
                <a:solidFill>
                  <a:schemeClr val="tx1"/>
                </a:solidFill>
              </a:rPr>
              <a:t>Quantity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9649127" y="2327274"/>
            <a:ext cx="213946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Digestion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9217624" y="2232703"/>
            <a:ext cx="2808561" cy="1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9649127" y="2981564"/>
            <a:ext cx="213946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Absorption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90" name="Connecteur droit avec flèche 89"/>
          <p:cNvCxnSpPr/>
          <p:nvPr/>
        </p:nvCxnSpPr>
        <p:spPr>
          <a:xfrm>
            <a:off x="10659442" y="2685393"/>
            <a:ext cx="6130" cy="321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10659442" y="3279797"/>
            <a:ext cx="6130" cy="321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space réservé du contenu 2"/>
          <p:cNvSpPr txBox="1">
            <a:spLocks/>
          </p:cNvSpPr>
          <p:nvPr/>
        </p:nvSpPr>
        <p:spPr>
          <a:xfrm>
            <a:off x="9649127" y="3650594"/>
            <a:ext cx="213946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err="1" smtClean="0">
                <a:solidFill>
                  <a:schemeClr val="tx1"/>
                </a:solidFill>
              </a:rPr>
              <a:t>Nutritional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needs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 flipH="1">
            <a:off x="10000849" y="3943593"/>
            <a:ext cx="658593" cy="348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space réservé du contenu 2"/>
          <p:cNvSpPr txBox="1">
            <a:spLocks/>
          </p:cNvSpPr>
          <p:nvPr/>
        </p:nvSpPr>
        <p:spPr>
          <a:xfrm>
            <a:off x="8924988" y="4319624"/>
            <a:ext cx="213946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>
                <a:solidFill>
                  <a:schemeClr val="tx1"/>
                </a:solidFill>
              </a:rPr>
              <a:t>M</a:t>
            </a:r>
            <a:r>
              <a:rPr lang="fr-FR" sz="1800" dirty="0" smtClean="0">
                <a:solidFill>
                  <a:schemeClr val="tx1"/>
                </a:solidFill>
              </a:rPr>
              <a:t>aintenance</a:t>
            </a:r>
            <a:endParaRPr lang="fr-FR" sz="1800" dirty="0">
              <a:solidFill>
                <a:schemeClr val="tx1"/>
              </a:solidFill>
            </a:endParaRPr>
          </a:p>
        </p:txBody>
      </p:sp>
      <p:cxnSp>
        <p:nvCxnSpPr>
          <p:cNvPr id="99" name="Connecteur droit avec flèche 98"/>
          <p:cNvCxnSpPr/>
          <p:nvPr/>
        </p:nvCxnSpPr>
        <p:spPr>
          <a:xfrm>
            <a:off x="10659442" y="3943593"/>
            <a:ext cx="589442" cy="344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space réservé du contenu 2"/>
          <p:cNvSpPr txBox="1">
            <a:spLocks/>
          </p:cNvSpPr>
          <p:nvPr/>
        </p:nvSpPr>
        <p:spPr>
          <a:xfrm>
            <a:off x="10579295" y="4335864"/>
            <a:ext cx="1529995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/>
              <a:t>Reproduction</a:t>
            </a:r>
            <a:endParaRPr lang="fr-FR" sz="18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10981541" y="4588099"/>
            <a:ext cx="6716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Oestrus</a:t>
            </a:r>
            <a:endParaRPr lang="fr-FR" sz="1200" dirty="0"/>
          </a:p>
        </p:txBody>
      </p:sp>
      <p:sp>
        <p:nvSpPr>
          <p:cNvPr id="126" name="Rectangle 125"/>
          <p:cNvSpPr/>
          <p:nvPr/>
        </p:nvSpPr>
        <p:spPr>
          <a:xfrm>
            <a:off x="6934199" y="1744477"/>
            <a:ext cx="1485632" cy="3623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7" name="Espace réservé du contenu 2"/>
          <p:cNvSpPr txBox="1">
            <a:spLocks/>
          </p:cNvSpPr>
          <p:nvPr/>
        </p:nvSpPr>
        <p:spPr>
          <a:xfrm>
            <a:off x="6949303" y="1797600"/>
            <a:ext cx="1472614" cy="5189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/>
                </a:solidFill>
              </a:rPr>
              <a:t>S</a:t>
            </a:r>
            <a:r>
              <a:rPr lang="fr-FR" sz="2400" dirty="0" smtClean="0">
                <a:solidFill>
                  <a:schemeClr val="tx1"/>
                </a:solidFill>
              </a:rPr>
              <a:t>torage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8" name="Espace réservé du contenu 2"/>
          <p:cNvSpPr txBox="1">
            <a:spLocks/>
          </p:cNvSpPr>
          <p:nvPr/>
        </p:nvSpPr>
        <p:spPr>
          <a:xfrm>
            <a:off x="6937021" y="2318907"/>
            <a:ext cx="1497178" cy="2979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err="1">
                <a:solidFill>
                  <a:schemeClr val="tx1"/>
                </a:solidFill>
              </a:rPr>
              <a:t>Temperature</a:t>
            </a: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err="1" smtClean="0">
                <a:solidFill>
                  <a:schemeClr val="tx1"/>
                </a:solidFill>
              </a:rPr>
              <a:t>Humidity</a:t>
            </a: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1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smtClean="0">
                <a:solidFill>
                  <a:schemeClr val="tx1"/>
                </a:solidFill>
              </a:rPr>
              <a:t>Packaging</a:t>
            </a: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1700" dirty="0">
                <a:solidFill>
                  <a:schemeClr val="tx1"/>
                </a:solidFill>
              </a:rPr>
              <a:t>Time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err="1">
                <a:solidFill>
                  <a:schemeClr val="tx1"/>
                </a:solidFill>
              </a:rPr>
              <a:t>Cleanliness</a:t>
            </a: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fr-FR" sz="17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FR" sz="1700" dirty="0" err="1">
                <a:solidFill>
                  <a:schemeClr val="tx1"/>
                </a:solidFill>
              </a:rPr>
              <a:t>Insects</a:t>
            </a:r>
            <a:r>
              <a:rPr lang="fr-FR" sz="1700" dirty="0">
                <a:solidFill>
                  <a:schemeClr val="tx1"/>
                </a:solidFill>
              </a:rPr>
              <a:t> </a:t>
            </a:r>
            <a:r>
              <a:rPr lang="fr-FR" sz="1700" dirty="0" err="1">
                <a:solidFill>
                  <a:schemeClr val="tx1"/>
                </a:solidFill>
              </a:rPr>
              <a:t>rodents</a:t>
            </a:r>
            <a:endParaRPr lang="fr-FR" sz="1700" dirty="0">
              <a:solidFill>
                <a:schemeClr val="tx1"/>
              </a:solidFill>
            </a:endParaRPr>
          </a:p>
        </p:txBody>
      </p:sp>
      <p:cxnSp>
        <p:nvCxnSpPr>
          <p:cNvPr id="129" name="Connecteur droit 128"/>
          <p:cNvCxnSpPr/>
          <p:nvPr/>
        </p:nvCxnSpPr>
        <p:spPr>
          <a:xfrm flipV="1">
            <a:off x="6949303" y="2223681"/>
            <a:ext cx="147261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space réservé du contenu 2"/>
          <p:cNvSpPr txBox="1">
            <a:spLocks/>
          </p:cNvSpPr>
          <p:nvPr/>
        </p:nvSpPr>
        <p:spPr>
          <a:xfrm>
            <a:off x="6371603" y="3172735"/>
            <a:ext cx="1840123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1800" dirty="0"/>
          </a:p>
        </p:txBody>
      </p:sp>
      <p:sp>
        <p:nvSpPr>
          <p:cNvPr id="136" name="ZoneTexte 135"/>
          <p:cNvSpPr txBox="1"/>
          <p:nvPr/>
        </p:nvSpPr>
        <p:spPr>
          <a:xfrm>
            <a:off x="10957295" y="4851654"/>
            <a:ext cx="8434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G</a:t>
            </a:r>
            <a:r>
              <a:rPr lang="fr-FR" sz="1200" dirty="0" smtClean="0"/>
              <a:t>estation</a:t>
            </a:r>
            <a:endParaRPr lang="fr-FR" sz="1200" dirty="0"/>
          </a:p>
        </p:txBody>
      </p:sp>
      <p:sp>
        <p:nvSpPr>
          <p:cNvPr id="142" name="ZoneTexte 141"/>
          <p:cNvSpPr txBox="1"/>
          <p:nvPr/>
        </p:nvSpPr>
        <p:spPr>
          <a:xfrm>
            <a:off x="11001346" y="5128653"/>
            <a:ext cx="7585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Lactation</a:t>
            </a:r>
            <a:endParaRPr lang="fr-FR" sz="1200" dirty="0"/>
          </a:p>
        </p:txBody>
      </p:sp>
      <p:sp>
        <p:nvSpPr>
          <p:cNvPr id="143" name="ZoneTexte 142"/>
          <p:cNvSpPr txBox="1"/>
          <p:nvPr/>
        </p:nvSpPr>
        <p:spPr>
          <a:xfrm>
            <a:off x="10951776" y="5385730"/>
            <a:ext cx="8434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Growth</a:t>
            </a:r>
            <a:endParaRPr lang="fr-FR" sz="1200" dirty="0"/>
          </a:p>
        </p:txBody>
      </p:sp>
      <p:sp>
        <p:nvSpPr>
          <p:cNvPr id="144" name="ZoneTexte 143"/>
          <p:cNvSpPr txBox="1"/>
          <p:nvPr/>
        </p:nvSpPr>
        <p:spPr>
          <a:xfrm>
            <a:off x="10831916" y="5642806"/>
            <a:ext cx="11359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Semen</a:t>
            </a:r>
            <a:r>
              <a:rPr lang="fr-FR" sz="1200" dirty="0" smtClean="0"/>
              <a:t> </a:t>
            </a:r>
            <a:r>
              <a:rPr lang="fr-FR" sz="1200" dirty="0" err="1" smtClean="0"/>
              <a:t>quality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54" name="Rectangle 53"/>
          <p:cNvSpPr/>
          <p:nvPr/>
        </p:nvSpPr>
        <p:spPr>
          <a:xfrm>
            <a:off x="156135" y="1567565"/>
            <a:ext cx="3659494" cy="4522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Ingredients</a:t>
            </a:r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16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Intentionally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introduced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substances</a:t>
            </a:r>
          </a:p>
          <a:p>
            <a:pPr algn="ctr"/>
            <a:endParaRPr lang="fr-FR" sz="16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u="sng" dirty="0" err="1" smtClean="0">
                <a:solidFill>
                  <a:schemeClr val="tx1"/>
                </a:solidFill>
              </a:rPr>
              <a:t>Nutrients</a:t>
            </a:r>
            <a:r>
              <a:rPr lang="fr-FR" sz="16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 smtClean="0">
                <a:solidFill>
                  <a:schemeClr val="tx1"/>
                </a:solidFill>
              </a:rPr>
              <a:t>Fat/</a:t>
            </a:r>
            <a:r>
              <a:rPr lang="fr-FR" sz="1400" i="1" dirty="0" err="1" smtClean="0">
                <a:solidFill>
                  <a:schemeClr val="tx1"/>
                </a:solidFill>
              </a:rPr>
              <a:t>Proteins</a:t>
            </a:r>
            <a:r>
              <a:rPr lang="fr-FR" sz="1400" i="1" dirty="0" smtClean="0">
                <a:solidFill>
                  <a:schemeClr val="tx1"/>
                </a:solidFill>
              </a:rPr>
              <a:t>/Carbohydrates/</a:t>
            </a:r>
            <a:r>
              <a:rPr lang="fr-FR" sz="1400" i="1" dirty="0" err="1" smtClean="0">
                <a:solidFill>
                  <a:schemeClr val="tx1"/>
                </a:solidFill>
              </a:rPr>
              <a:t>Vitamins</a:t>
            </a:r>
            <a:r>
              <a:rPr lang="fr-FR" sz="1400" i="1" dirty="0" smtClean="0">
                <a:solidFill>
                  <a:schemeClr val="tx1"/>
                </a:solidFill>
              </a:rPr>
              <a:t>/</a:t>
            </a:r>
            <a:r>
              <a:rPr lang="fr-FR" sz="1400" i="1" dirty="0" err="1" smtClean="0">
                <a:solidFill>
                  <a:schemeClr val="tx1"/>
                </a:solidFill>
              </a:rPr>
              <a:t>Minerals</a:t>
            </a:r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u="sng" dirty="0" smtClean="0">
                <a:solidFill>
                  <a:schemeClr val="tx1"/>
                </a:solidFill>
              </a:rPr>
              <a:t>Food additive </a:t>
            </a:r>
            <a:endParaRPr lang="fr-FR" sz="1600" i="1" dirty="0">
              <a:solidFill>
                <a:schemeClr val="tx1"/>
              </a:solidFill>
            </a:endParaRPr>
          </a:p>
          <a:p>
            <a:pPr algn="ctr"/>
            <a:r>
              <a:rPr lang="fr-FR" sz="1400" i="1" dirty="0" err="1">
                <a:solidFill>
                  <a:schemeClr val="tx1"/>
                </a:solidFill>
              </a:rPr>
              <a:t>P</a:t>
            </a:r>
            <a:r>
              <a:rPr lang="fr-FR" sz="1400" i="1" dirty="0" err="1" smtClean="0">
                <a:solidFill>
                  <a:schemeClr val="tx1"/>
                </a:solidFill>
              </a:rPr>
              <a:t>reservative</a:t>
            </a:r>
            <a:r>
              <a:rPr lang="fr-FR" sz="1400" i="1" dirty="0" smtClean="0">
                <a:solidFill>
                  <a:schemeClr val="tx1"/>
                </a:solidFill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</a:rPr>
              <a:t>flavors</a:t>
            </a:r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endParaRPr lang="fr-FR" sz="1400" i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Unintentionally </a:t>
            </a:r>
            <a:r>
              <a:rPr lang="fr-FR" sz="1600" b="1" dirty="0" err="1">
                <a:solidFill>
                  <a:schemeClr val="tx1"/>
                </a:solidFill>
              </a:rPr>
              <a:t>introduced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substances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i="1" u="sng" dirty="0" err="1" smtClean="0">
                <a:solidFill>
                  <a:schemeClr val="tx1"/>
                </a:solidFill>
              </a:rPr>
              <a:t>Biological</a:t>
            </a:r>
            <a:r>
              <a:rPr lang="fr-FR" sz="1600" i="1" dirty="0" smtClean="0">
                <a:solidFill>
                  <a:schemeClr val="tx1"/>
                </a:solidFill>
              </a:rPr>
              <a:t> : </a:t>
            </a:r>
          </a:p>
          <a:p>
            <a:pPr algn="ctr"/>
            <a:r>
              <a:rPr lang="fr-FR" sz="1400" i="1" dirty="0" err="1" smtClean="0">
                <a:solidFill>
                  <a:schemeClr val="tx1"/>
                </a:solidFill>
              </a:rPr>
              <a:t>Mycotoxins</a:t>
            </a:r>
            <a:r>
              <a:rPr lang="fr-FR" sz="1400" i="1" dirty="0" smtClean="0">
                <a:solidFill>
                  <a:schemeClr val="tx1"/>
                </a:solidFill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</a:rPr>
              <a:t>viruses</a:t>
            </a:r>
            <a:r>
              <a:rPr lang="fr-FR" sz="1400" i="1" dirty="0" smtClean="0">
                <a:solidFill>
                  <a:schemeClr val="tx1"/>
                </a:solidFill>
              </a:rPr>
              <a:t>, parasites, </a:t>
            </a:r>
            <a:r>
              <a:rPr lang="fr-FR" sz="1400" i="1" dirty="0" err="1" smtClean="0">
                <a:solidFill>
                  <a:schemeClr val="tx1"/>
                </a:solidFill>
              </a:rPr>
              <a:t>bacteria</a:t>
            </a:r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endParaRPr lang="fr-FR" sz="1400" i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i="1" u="sng" dirty="0" smtClean="0">
                <a:solidFill>
                  <a:schemeClr val="tx1"/>
                </a:solidFill>
              </a:rPr>
              <a:t>Chemical</a:t>
            </a:r>
            <a:r>
              <a:rPr lang="fr-FR" sz="1600" i="1" dirty="0" smtClean="0">
                <a:solidFill>
                  <a:schemeClr val="tx1"/>
                </a:solidFill>
              </a:rPr>
              <a:t> : </a:t>
            </a:r>
          </a:p>
          <a:p>
            <a:pPr algn="ctr"/>
            <a:r>
              <a:rPr lang="fr-FR" sz="1400" i="1" dirty="0" smtClean="0">
                <a:solidFill>
                  <a:schemeClr val="tx1"/>
                </a:solidFill>
              </a:rPr>
              <a:t>Pesticide </a:t>
            </a:r>
            <a:r>
              <a:rPr lang="fr-FR" sz="1400" i="1" dirty="0" err="1" smtClean="0">
                <a:solidFill>
                  <a:schemeClr val="tx1"/>
                </a:solidFill>
              </a:rPr>
              <a:t>residues</a:t>
            </a:r>
            <a:r>
              <a:rPr lang="fr-FR" sz="1400" i="1" dirty="0" smtClean="0">
                <a:solidFill>
                  <a:schemeClr val="tx1"/>
                </a:solidFill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</a:rPr>
              <a:t>vet</a:t>
            </a:r>
            <a:r>
              <a:rPr lang="fr-FR" sz="14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</a:rPr>
              <a:t>drugs</a:t>
            </a:r>
            <a:r>
              <a:rPr lang="fr-FR" sz="1400" i="1" dirty="0" smtClean="0">
                <a:solidFill>
                  <a:schemeClr val="tx1"/>
                </a:solidFill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</a:rPr>
              <a:t>containants</a:t>
            </a:r>
            <a:r>
              <a:rPr lang="fr-FR" sz="1400" i="1" dirty="0" smtClean="0">
                <a:solidFill>
                  <a:schemeClr val="tx1"/>
                </a:solidFill>
              </a:rPr>
              <a:t>, </a:t>
            </a:r>
            <a:r>
              <a:rPr lang="fr-FR" sz="1400" i="1" dirty="0" err="1" smtClean="0">
                <a:solidFill>
                  <a:schemeClr val="tx1"/>
                </a:solidFill>
              </a:rPr>
              <a:t>environmental</a:t>
            </a:r>
            <a:r>
              <a:rPr lang="fr-FR" sz="1400" i="1" dirty="0" smtClean="0">
                <a:solidFill>
                  <a:schemeClr val="tx1"/>
                </a:solidFill>
              </a:rPr>
              <a:t> contaminants…)</a:t>
            </a:r>
          </a:p>
        </p:txBody>
      </p:sp>
      <p:sp>
        <p:nvSpPr>
          <p:cNvPr id="58" name="Espace réservé du contenu 2"/>
          <p:cNvSpPr txBox="1">
            <a:spLocks/>
          </p:cNvSpPr>
          <p:nvPr/>
        </p:nvSpPr>
        <p:spPr>
          <a:xfrm>
            <a:off x="1732908" y="3174758"/>
            <a:ext cx="1587512" cy="51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1600" dirty="0"/>
          </a:p>
        </p:txBody>
      </p:sp>
      <p:cxnSp>
        <p:nvCxnSpPr>
          <p:cNvPr id="59" name="Connecteur droit 58"/>
          <p:cNvCxnSpPr/>
          <p:nvPr/>
        </p:nvCxnSpPr>
        <p:spPr>
          <a:xfrm>
            <a:off x="156134" y="2123281"/>
            <a:ext cx="365949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802632" y="3051849"/>
            <a:ext cx="1083028" cy="2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space réservé du contenu 2"/>
          <p:cNvSpPr txBox="1">
            <a:spLocks/>
          </p:cNvSpPr>
          <p:nvPr/>
        </p:nvSpPr>
        <p:spPr>
          <a:xfrm>
            <a:off x="3777540" y="2729890"/>
            <a:ext cx="1173465" cy="2594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Formulation</a:t>
            </a:r>
            <a:endParaRPr lang="fr-FR" sz="1800" dirty="0">
              <a:solidFill>
                <a:srgbClr val="0070C0"/>
              </a:solidFill>
            </a:endParaRPr>
          </a:p>
        </p:txBody>
      </p:sp>
      <p:sp>
        <p:nvSpPr>
          <p:cNvPr id="80" name="Espace réservé du contenu 2"/>
          <p:cNvSpPr txBox="1">
            <a:spLocks/>
          </p:cNvSpPr>
          <p:nvPr/>
        </p:nvSpPr>
        <p:spPr>
          <a:xfrm>
            <a:off x="3777540" y="3155859"/>
            <a:ext cx="1173465" cy="2594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800" dirty="0" err="1" smtClean="0">
                <a:solidFill>
                  <a:srgbClr val="0070C0"/>
                </a:solidFill>
              </a:rPr>
              <a:t>Process</a:t>
            </a:r>
            <a:endParaRPr lang="fr-F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41" grpId="0"/>
      <p:bldP spid="46" grpId="0"/>
      <p:bldP spid="48" grpId="0"/>
      <p:bldP spid="95" grpId="0"/>
      <p:bldP spid="97" grpId="0"/>
      <p:bldP spid="126" grpId="0" animBg="1"/>
      <p:bldP spid="127" grpId="0"/>
      <p:bldP spid="128" grpId="0"/>
      <p:bldP spid="54" grpId="0" animBg="1"/>
      <p:bldP spid="58" grpId="0"/>
      <p:bldP spid="75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1" b="22486"/>
          <a:stretch/>
        </p:blipFill>
        <p:spPr>
          <a:xfrm>
            <a:off x="7483411" y="5835691"/>
            <a:ext cx="1987128" cy="77607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9561" y="3752091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40429" y="4983122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0356" y="3758679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Improve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9562" y="3755386"/>
            <a:ext cx="280931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Decrease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08881" y="3755385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effect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r="33091"/>
          <a:stretch/>
        </p:blipFill>
        <p:spPr>
          <a:xfrm>
            <a:off x="1699561" y="5559083"/>
            <a:ext cx="5783850" cy="11707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9562" y="3752091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chemeClr val="bg1">
                    <a:lumMod val="75000"/>
                  </a:schemeClr>
                </a:solidFill>
              </a:rPr>
              <a:t>Quantity</a:t>
            </a:r>
            <a:endParaRPr lang="fr-F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99561" y="1370623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solidFill>
                  <a:srgbClr val="FF0000"/>
                </a:solidFill>
              </a:rPr>
              <a:t>Quality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43" y="5577395"/>
            <a:ext cx="1263514" cy="9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Raw</a:t>
            </a:r>
            <a:r>
              <a:rPr lang="fr-FR" dirty="0" smtClean="0"/>
              <a:t> </a:t>
            </a:r>
            <a:r>
              <a:rPr lang="fr-FR" dirty="0" err="1" smtClean="0"/>
              <a:t>meat</a:t>
            </a:r>
            <a:r>
              <a:rPr lang="fr-FR" dirty="0" smtClean="0"/>
              <a:t> </a:t>
            </a:r>
            <a:r>
              <a:rPr lang="fr-FR" dirty="0" err="1" smtClean="0"/>
              <a:t>diets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nutritional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concerns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safety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risk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95504"/>
            <a:ext cx="4522940" cy="554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600" dirty="0" err="1" smtClean="0">
                <a:solidFill>
                  <a:srgbClr val="0070C0"/>
                </a:solidFill>
              </a:rPr>
              <a:t>Nutritional</a:t>
            </a:r>
            <a:r>
              <a:rPr lang="fr-FR" sz="3600" dirty="0" smtClean="0">
                <a:solidFill>
                  <a:srgbClr val="0070C0"/>
                </a:solidFill>
              </a:rPr>
              <a:t> </a:t>
            </a:r>
            <a:r>
              <a:rPr lang="fr-FR" sz="3600" dirty="0" err="1" smtClean="0">
                <a:solidFill>
                  <a:srgbClr val="0070C0"/>
                </a:solidFill>
              </a:rPr>
              <a:t>concerns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8200" y="6413326"/>
            <a:ext cx="1049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Freeman L et al. </a:t>
            </a:r>
            <a:r>
              <a:rPr lang="fr-FR" sz="1400" dirty="0" err="1" smtClean="0"/>
              <a:t>Current</a:t>
            </a:r>
            <a:r>
              <a:rPr lang="fr-FR" sz="1400" dirty="0" smtClean="0"/>
              <a:t> </a:t>
            </a:r>
            <a:r>
              <a:rPr lang="fr-FR" sz="1400" dirty="0" err="1" smtClean="0"/>
              <a:t>knowledge</a:t>
            </a:r>
            <a:r>
              <a:rPr lang="fr-FR" sz="1400" dirty="0" smtClean="0"/>
              <a:t> about the </a:t>
            </a:r>
            <a:r>
              <a:rPr lang="fr-FR" sz="1400" dirty="0" err="1" smtClean="0"/>
              <a:t>risks</a:t>
            </a:r>
            <a:r>
              <a:rPr lang="fr-FR" sz="1400" dirty="0" smtClean="0"/>
              <a:t> and </a:t>
            </a:r>
            <a:r>
              <a:rPr lang="fr-FR" sz="1400" dirty="0" err="1" smtClean="0"/>
              <a:t>benefits</a:t>
            </a:r>
            <a:r>
              <a:rPr lang="fr-FR" sz="1400" dirty="0" smtClean="0"/>
              <a:t> of </a:t>
            </a:r>
            <a:r>
              <a:rPr lang="fr-FR" sz="1400" dirty="0" err="1" smtClean="0"/>
              <a:t>raw</a:t>
            </a:r>
            <a:r>
              <a:rPr lang="fr-FR" sz="1400" dirty="0" smtClean="0"/>
              <a:t> </a:t>
            </a:r>
            <a:r>
              <a:rPr lang="fr-FR" sz="1400" dirty="0" err="1" smtClean="0"/>
              <a:t>meat-based</a:t>
            </a:r>
            <a:r>
              <a:rPr lang="fr-FR" sz="1400" dirty="0" smtClean="0"/>
              <a:t> </a:t>
            </a:r>
            <a:r>
              <a:rPr lang="fr-FR" sz="1400" dirty="0" err="1" smtClean="0"/>
              <a:t>diets</a:t>
            </a:r>
            <a:r>
              <a:rPr lang="fr-FR" sz="1400" dirty="0" smtClean="0"/>
              <a:t> for </a:t>
            </a:r>
            <a:r>
              <a:rPr lang="fr-FR" sz="1400" dirty="0" err="1" smtClean="0"/>
              <a:t>dogs</a:t>
            </a:r>
            <a:r>
              <a:rPr lang="fr-FR" sz="1400" dirty="0" smtClean="0"/>
              <a:t> and cats. JAVMA, 2013, 243 (11) : 1549-1558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20713" y="4399302"/>
            <a:ext cx="522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95 </a:t>
            </a:r>
            <a:r>
              <a:rPr lang="fr-FR" dirty="0" err="1" smtClean="0"/>
              <a:t>homemade</a:t>
            </a:r>
            <a:r>
              <a:rPr lang="fr-FR" dirty="0" smtClean="0"/>
              <a:t> </a:t>
            </a:r>
            <a:r>
              <a:rPr lang="fr-FR" dirty="0" err="1" smtClean="0"/>
              <a:t>raw</a:t>
            </a:r>
            <a:r>
              <a:rPr lang="fr-FR" dirty="0" smtClean="0"/>
              <a:t> </a:t>
            </a:r>
            <a:r>
              <a:rPr lang="fr-FR" dirty="0" err="1" smtClean="0"/>
              <a:t>meat</a:t>
            </a:r>
            <a:r>
              <a:rPr lang="fr-FR" dirty="0" smtClean="0"/>
              <a:t> </a:t>
            </a:r>
            <a:r>
              <a:rPr lang="fr-FR" dirty="0" err="1" smtClean="0"/>
              <a:t>diets</a:t>
            </a:r>
            <a:r>
              <a:rPr lang="fr-FR" dirty="0" smtClean="0"/>
              <a:t> </a:t>
            </a:r>
            <a:r>
              <a:rPr lang="fr-FR" dirty="0" err="1" smtClean="0"/>
              <a:t>analyzed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48640" y="2897000"/>
            <a:ext cx="5737964" cy="168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6600" dirty="0" smtClean="0"/>
              <a:t>60 %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smtClean="0"/>
              <a:t>Major </a:t>
            </a:r>
            <a:r>
              <a:rPr lang="fr-FR" dirty="0" err="1" smtClean="0"/>
              <a:t>nutritional</a:t>
            </a:r>
            <a:r>
              <a:rPr lang="fr-FR" dirty="0" smtClean="0"/>
              <a:t> </a:t>
            </a:r>
            <a:r>
              <a:rPr lang="fr-FR" dirty="0" err="1" smtClean="0"/>
              <a:t>imbalances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939419" y="1841349"/>
            <a:ext cx="4522940" cy="55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 err="1" smtClean="0">
                <a:solidFill>
                  <a:srgbClr val="0070C0"/>
                </a:solidFill>
              </a:rPr>
              <a:t>Safety</a:t>
            </a:r>
            <a:r>
              <a:rPr lang="fr-FR" sz="3600" dirty="0" smtClean="0">
                <a:solidFill>
                  <a:srgbClr val="0070C0"/>
                </a:solidFill>
              </a:rPr>
              <a:t> </a:t>
            </a:r>
            <a:r>
              <a:rPr lang="fr-FR" sz="3600" dirty="0" err="1" smtClean="0">
                <a:solidFill>
                  <a:srgbClr val="0070C0"/>
                </a:solidFill>
              </a:rPr>
              <a:t>risks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331907" y="2915985"/>
            <a:ext cx="5737964" cy="181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6600" dirty="0" smtClean="0"/>
              <a:t>21 – 48 %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err="1" smtClean="0"/>
              <a:t>Contaminated</a:t>
            </a:r>
            <a:r>
              <a:rPr lang="fr-FR" dirty="0" smtClean="0"/>
              <a:t> by Salmonella </a:t>
            </a:r>
            <a:r>
              <a:rPr lang="fr-FR" dirty="0" err="1" smtClean="0"/>
              <a:t>sp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46829" y="4726684"/>
            <a:ext cx="390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err="1" smtClean="0">
                <a:solidFill>
                  <a:srgbClr val="0070C0"/>
                </a:solidFill>
              </a:rPr>
              <a:t>Campylobacter</a:t>
            </a:r>
            <a:r>
              <a:rPr lang="fr-FR" sz="2400" i="1" dirty="0" smtClean="0">
                <a:solidFill>
                  <a:srgbClr val="0070C0"/>
                </a:solidFill>
              </a:rPr>
              <a:t> </a:t>
            </a:r>
            <a:r>
              <a:rPr lang="fr-FR" sz="2400" i="1" dirty="0" err="1" smtClean="0">
                <a:solidFill>
                  <a:srgbClr val="0070C0"/>
                </a:solidFill>
              </a:rPr>
              <a:t>spp</a:t>
            </a:r>
            <a:endParaRPr lang="fr-FR" sz="2400" i="1" dirty="0" smtClean="0">
              <a:solidFill>
                <a:srgbClr val="0070C0"/>
              </a:solidFill>
            </a:endParaRPr>
          </a:p>
          <a:p>
            <a:pPr algn="ctr"/>
            <a:endParaRPr lang="fr-FR" sz="2400" i="1" dirty="0">
              <a:solidFill>
                <a:srgbClr val="0070C0"/>
              </a:solidFill>
            </a:endParaRPr>
          </a:p>
          <a:p>
            <a:pPr algn="ctr"/>
            <a:r>
              <a:rPr lang="fr-FR" sz="2400" i="1" dirty="0" err="1" smtClean="0">
                <a:solidFill>
                  <a:srgbClr val="0070C0"/>
                </a:solidFill>
              </a:rPr>
              <a:t>Toxoplasma</a:t>
            </a:r>
            <a:r>
              <a:rPr lang="fr-FR" sz="2400" i="1" dirty="0" smtClean="0">
                <a:solidFill>
                  <a:srgbClr val="0070C0"/>
                </a:solidFill>
              </a:rPr>
              <a:t> </a:t>
            </a:r>
            <a:r>
              <a:rPr lang="fr-FR" sz="2400" i="1" dirty="0" err="1" smtClean="0">
                <a:solidFill>
                  <a:srgbClr val="0070C0"/>
                </a:solidFill>
              </a:rPr>
              <a:t>gondii</a:t>
            </a:r>
            <a:endParaRPr lang="fr-FR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vers le bas 3"/>
          <p:cNvSpPr/>
          <p:nvPr/>
        </p:nvSpPr>
        <p:spPr>
          <a:xfrm>
            <a:off x="8087674" y="2422960"/>
            <a:ext cx="563166" cy="267143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1" b="22486"/>
          <a:stretch/>
        </p:blipFill>
        <p:spPr>
          <a:xfrm>
            <a:off x="7483411" y="5835691"/>
            <a:ext cx="1987128" cy="77607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/>
          <a:srcRect t="32936" b="3468"/>
          <a:stretch/>
        </p:blipFill>
        <p:spPr>
          <a:xfrm>
            <a:off x="3805675" y="1180062"/>
            <a:ext cx="3767253" cy="1796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9561" y="3571229"/>
            <a:ext cx="8427957" cy="64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food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40429" y="4983122"/>
            <a:ext cx="858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FF0000"/>
                </a:solidFill>
              </a:rPr>
              <a:t>Breeding</a:t>
            </a:r>
            <a:r>
              <a:rPr lang="fr-FR" sz="3600" dirty="0" smtClean="0">
                <a:solidFill>
                  <a:srgbClr val="FF0000"/>
                </a:solidFill>
              </a:rPr>
              <a:t> performances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0356" y="3577817"/>
            <a:ext cx="280931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</a:rPr>
              <a:t>Improve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99562" y="3574524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Decrease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08881" y="3574523"/>
            <a:ext cx="28093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fr-FR" sz="3600" b="1" dirty="0" err="1" smtClean="0">
                <a:solidFill>
                  <a:schemeClr val="bg1">
                    <a:lumMod val="75000"/>
                  </a:schemeClr>
                </a:solidFill>
              </a:rPr>
              <a:t>effect</a:t>
            </a:r>
            <a:endParaRPr lang="fr-F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r="33091"/>
          <a:stretch/>
        </p:blipFill>
        <p:spPr>
          <a:xfrm>
            <a:off x="1699561" y="5559083"/>
            <a:ext cx="5783850" cy="11707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99562" y="3571229"/>
            <a:ext cx="8427956" cy="64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82211" y="1247512"/>
            <a:ext cx="1560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Food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8592" y="1430761"/>
            <a:ext cx="26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</a:rPr>
              <a:t>Quantity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99561" y="1370623"/>
            <a:ext cx="2620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>
                <a:solidFill>
                  <a:srgbClr val="FF0000"/>
                </a:solidFill>
              </a:rPr>
              <a:t>Quality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443" y="5577395"/>
            <a:ext cx="1263514" cy="9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Modification of the </a:t>
            </a:r>
            <a:r>
              <a:rPr lang="fr-FR" dirty="0" err="1" smtClean="0"/>
              <a:t>diet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influence </a:t>
            </a:r>
            <a:r>
              <a:rPr lang="fr-FR" dirty="0" err="1" smtClean="0"/>
              <a:t>breeding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06032" y="6368903"/>
            <a:ext cx="957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Olovson</a:t>
            </a:r>
            <a:r>
              <a:rPr lang="fr-FR" dirty="0" smtClean="0"/>
              <a:t> SG. </a:t>
            </a:r>
            <a:r>
              <a:rPr lang="fr-FR" dirty="0" err="1" smtClean="0"/>
              <a:t>Diet</a:t>
            </a:r>
            <a:r>
              <a:rPr lang="fr-FR" dirty="0" smtClean="0"/>
              <a:t> and </a:t>
            </a:r>
            <a:r>
              <a:rPr lang="fr-FR" dirty="0" err="1" smtClean="0"/>
              <a:t>breeding</a:t>
            </a:r>
            <a:r>
              <a:rPr lang="fr-FR" dirty="0" smtClean="0"/>
              <a:t> performance in cats. </a:t>
            </a:r>
            <a:r>
              <a:rPr lang="fr-FR" dirty="0" err="1" smtClean="0"/>
              <a:t>Laboratory</a:t>
            </a:r>
            <a:r>
              <a:rPr lang="fr-FR" dirty="0" smtClean="0"/>
              <a:t> </a:t>
            </a:r>
            <a:r>
              <a:rPr lang="fr-FR" dirty="0" err="1" smtClean="0"/>
              <a:t>animals</a:t>
            </a:r>
            <a:r>
              <a:rPr lang="fr-FR" dirty="0" smtClean="0"/>
              <a:t> (1986), 20 : 221 – 230.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2503963" y="2374459"/>
            <a:ext cx="7570382" cy="70174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312037" y="2565253"/>
            <a:ext cx="2" cy="34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665916" y="2565548"/>
            <a:ext cx="2" cy="34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5931191" y="2555064"/>
            <a:ext cx="2" cy="34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7285070" y="2565253"/>
            <a:ext cx="2" cy="34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950530" y="2895601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1979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304409" y="2912508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1980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658288" y="2895682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1981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923563" y="2896041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1982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562988" y="156136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Queens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780414" y="156136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65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23653" y="156136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72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354372" y="156136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72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64841" y="156136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73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562988" y="202177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Kittens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780414" y="202177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423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123653" y="202177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510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394247" y="202177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557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664841" y="2021774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924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32" name="Connecteur droit 31"/>
          <p:cNvCxnSpPr>
            <a:stCxn id="17" idx="2"/>
          </p:cNvCxnSpPr>
          <p:nvPr/>
        </p:nvCxnSpPr>
        <p:spPr>
          <a:xfrm>
            <a:off x="4665916" y="3281840"/>
            <a:ext cx="0" cy="287160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627471" y="3352654"/>
            <a:ext cx="2076889" cy="4146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Diet</a:t>
            </a:r>
            <a:r>
              <a:rPr lang="fr-FR" dirty="0" smtClean="0"/>
              <a:t> modification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185526" y="4110481"/>
            <a:ext cx="130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Litter</a:t>
            </a:r>
            <a:r>
              <a:rPr lang="fr-FR" dirty="0" smtClean="0">
                <a:solidFill>
                  <a:srgbClr val="0070C0"/>
                </a:solidFill>
              </a:rPr>
              <a:t> size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679401" y="4110481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4,5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28971" y="4110481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4,3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482851" y="4110481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5,4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748126" y="4110481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5,5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117294" y="4701578"/>
            <a:ext cx="147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Stillborn</a:t>
            </a:r>
            <a:r>
              <a:rPr lang="fr-FR" dirty="0" smtClean="0">
                <a:solidFill>
                  <a:srgbClr val="0070C0"/>
                </a:solidFill>
              </a:rPr>
              <a:t> + </a:t>
            </a:r>
            <a:r>
              <a:rPr lang="fr-FR" dirty="0" err="1" smtClean="0">
                <a:solidFill>
                  <a:srgbClr val="0070C0"/>
                </a:solidFill>
              </a:rPr>
              <a:t>dead</a:t>
            </a:r>
            <a:r>
              <a:rPr lang="fr-FR" dirty="0" smtClean="0">
                <a:solidFill>
                  <a:srgbClr val="0070C0"/>
                </a:solidFill>
              </a:rPr>
              <a:t> &lt; 7 </a:t>
            </a:r>
            <a:r>
              <a:rPr lang="fr-FR" dirty="0" err="1" smtClean="0">
                <a:solidFill>
                  <a:srgbClr val="0070C0"/>
                </a:solidFill>
              </a:rPr>
              <a:t>days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679402" y="473891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20,6 %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128972" y="473891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14,2 %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482852" y="473891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6,7 %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748127" y="473891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5,3 %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046412" y="5507229"/>
            <a:ext cx="147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Dead &gt; 7 </a:t>
            </a:r>
            <a:r>
              <a:rPr lang="fr-FR" dirty="0" err="1" smtClean="0">
                <a:solidFill>
                  <a:srgbClr val="0070C0"/>
                </a:solidFill>
              </a:rPr>
              <a:t>days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660790" y="553831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2,4 %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110360" y="553831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3,2 %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5464240" y="553831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3,4 %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729515" y="5538310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3,5 %</a:t>
            </a:r>
            <a:endParaRPr lang="fr-FR" dirty="0"/>
          </a:p>
        </p:txBody>
      </p:sp>
      <p:sp>
        <p:nvSpPr>
          <p:cNvPr id="51" name="Accolade fermante 50"/>
          <p:cNvSpPr/>
          <p:nvPr/>
        </p:nvSpPr>
        <p:spPr>
          <a:xfrm>
            <a:off x="7995684" y="3997842"/>
            <a:ext cx="233916" cy="202018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8405038" y="4500997"/>
            <a:ext cx="171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High </a:t>
            </a:r>
            <a:r>
              <a:rPr lang="fr-FR" i="1" dirty="0" err="1" smtClean="0"/>
              <a:t>quality</a:t>
            </a:r>
            <a:r>
              <a:rPr lang="fr-FR" i="1" dirty="0" smtClean="0"/>
              <a:t> and high fat </a:t>
            </a:r>
            <a:r>
              <a:rPr lang="fr-FR" i="1" dirty="0" err="1" smtClean="0"/>
              <a:t>diet</a:t>
            </a:r>
            <a:r>
              <a:rPr lang="fr-FR" i="1" dirty="0" smtClean="0"/>
              <a:t> </a:t>
            </a:r>
            <a:r>
              <a:rPr lang="fr-FR" i="1" dirty="0" err="1" smtClean="0"/>
              <a:t>improved</a:t>
            </a:r>
            <a:r>
              <a:rPr lang="fr-FR" i="1" dirty="0" smtClean="0"/>
              <a:t> reproduction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736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 animBg="1"/>
      <p:bldP spid="52" grpId="0"/>
    </p:bldLst>
  </p:timing>
</p:sld>
</file>

<file path=ppt/theme/theme1.xml><?xml version="1.0" encoding="utf-8"?>
<a:theme xmlns:a="http://schemas.openxmlformats.org/drawingml/2006/main" name="Trame NeoCa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1547</Words>
  <Application>Microsoft Office PowerPoint</Application>
  <PresentationFormat>Grand écran</PresentationFormat>
  <Paragraphs>370</Paragraphs>
  <Slides>47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60" baseType="lpstr">
      <vt:lpstr>ＭＳ Ｐゴシック</vt:lpstr>
      <vt:lpstr>ＭＳ Ｐゴシック</vt:lpstr>
      <vt:lpstr>Andalus</vt:lpstr>
      <vt:lpstr>Arial</vt:lpstr>
      <vt:lpstr>Berlin Sans FB Demi</vt:lpstr>
      <vt:lpstr>Calibri</vt:lpstr>
      <vt:lpstr>Sakkal Majalla</vt:lpstr>
      <vt:lpstr>Tahoma</vt:lpstr>
      <vt:lpstr>Times New Roman</vt:lpstr>
      <vt:lpstr>Wingdings</vt:lpstr>
      <vt:lpstr>Trame NeoCare</vt:lpstr>
      <vt:lpstr>Graphique</vt:lpstr>
      <vt:lpstr>Graphique Microsoft Excel</vt:lpstr>
      <vt:lpstr>How nutrition can influence breeding performances in cat ? </vt:lpstr>
      <vt:lpstr>What does it mean « good breeding performances » ?</vt:lpstr>
      <vt:lpstr>Good breeding performances if…..</vt:lpstr>
      <vt:lpstr>How food can influence breeding performances ?</vt:lpstr>
      <vt:lpstr>How food can influence breeding performances ?</vt:lpstr>
      <vt:lpstr>Link between food and breeding performances</vt:lpstr>
      <vt:lpstr>Raw meat diets  nutritional concerns and safety risk</vt:lpstr>
      <vt:lpstr>Link between food and breeding performances</vt:lpstr>
      <vt:lpstr>Modification of the diet can influence breeding performances</vt:lpstr>
      <vt:lpstr>Link between food and breeding performances</vt:lpstr>
      <vt:lpstr>Consequences of overfeeding before and during gestation</vt:lpstr>
      <vt:lpstr>A scale to evaluate body condition score</vt:lpstr>
      <vt:lpstr> Leptin : a peptide hormone secreted by adipocytes</vt:lpstr>
      <vt:lpstr>Obesity induces modifications in hormonal secretions</vt:lpstr>
      <vt:lpstr>Leptin decrease ovary contractility</vt:lpstr>
      <vt:lpstr>Overweight cat at mating = poor fertility</vt:lpstr>
      <vt:lpstr>Présentation PowerPoint</vt:lpstr>
      <vt:lpstr>Présentation PowerPoint</vt:lpstr>
      <vt:lpstr>Présentation PowerPoint</vt:lpstr>
      <vt:lpstr>New study done in dog on BCS and reproduction</vt:lpstr>
      <vt:lpstr>BCS influence prevalence of low birth weight and mortality</vt:lpstr>
      <vt:lpstr>Overweight cat during gestation = poor fertility</vt:lpstr>
      <vt:lpstr>Présentation PowerPoint</vt:lpstr>
      <vt:lpstr>Présentation PowerPoint</vt:lpstr>
      <vt:lpstr>Présentation PowerPoint</vt:lpstr>
      <vt:lpstr>Overweight is frequent in pure breed cats</vt:lpstr>
      <vt:lpstr>Présentation PowerPoint</vt:lpstr>
      <vt:lpstr>How to feed the cat during pregnancy ?</vt:lpstr>
      <vt:lpstr>In Carnivores, there are two strategies to produce milk</vt:lpstr>
      <vt:lpstr>Optimal weight of pregnant bitch</vt:lpstr>
      <vt:lpstr>Optimal weight of pregnant queen</vt:lpstr>
      <vt:lpstr>Dogs and cats two strategies during pregnancy</vt:lpstr>
      <vt:lpstr>In Carnivores, there are two strategies to produce milk</vt:lpstr>
      <vt:lpstr>Is it possible to modulate milk composition with nutrition during gestation ?</vt:lpstr>
      <vt:lpstr>Four different factors influence the composition of domestic cat milk</vt:lpstr>
      <vt:lpstr>Four different factors influence the composition of domestic cat milk</vt:lpstr>
      <vt:lpstr>Diet and number of weeks of lactation have an impact on the composition of cat milk</vt:lpstr>
      <vt:lpstr>Use specific diet dedicated for gestation and/or lactation</vt:lpstr>
      <vt:lpstr>Do we need to give supplements of the queen during gestation ?</vt:lpstr>
      <vt:lpstr>Eclampsia</vt:lpstr>
      <vt:lpstr>Présentation PowerPoint</vt:lpstr>
      <vt:lpstr>Présentation PowerPoint</vt:lpstr>
      <vt:lpstr>Présentation PowerPoint</vt:lpstr>
      <vt:lpstr>Présentation PowerPoint</vt:lpstr>
      <vt:lpstr>Prevention of eclampsia</vt:lpstr>
      <vt:lpstr>Good breeding performances if…..</vt:lpstr>
      <vt:lpstr>How to optimize breeding performances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Aurelien Grellet</dc:creator>
  <cp:lastModifiedBy>Aurelien Grellet</cp:lastModifiedBy>
  <cp:revision>186</cp:revision>
  <dcterms:created xsi:type="dcterms:W3CDTF">2016-04-30T12:48:54Z</dcterms:created>
  <dcterms:modified xsi:type="dcterms:W3CDTF">2018-02-23T23:07:59Z</dcterms:modified>
</cp:coreProperties>
</file>